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4" r:id="rId3"/>
  </p:sldMasterIdLst>
  <p:notesMasterIdLst>
    <p:notesMasterId r:id="rId51"/>
  </p:notesMasterIdLst>
  <p:sldIdLst>
    <p:sldId id="256" r:id="rId4"/>
    <p:sldId id="258" r:id="rId5"/>
    <p:sldId id="257" r:id="rId6"/>
    <p:sldId id="261" r:id="rId7"/>
    <p:sldId id="328" r:id="rId8"/>
    <p:sldId id="327" r:id="rId9"/>
    <p:sldId id="329" r:id="rId10"/>
    <p:sldId id="263" r:id="rId11"/>
    <p:sldId id="265" r:id="rId12"/>
    <p:sldId id="274" r:id="rId13"/>
    <p:sldId id="314" r:id="rId14"/>
    <p:sldId id="343" r:id="rId15"/>
    <p:sldId id="264" r:id="rId16"/>
    <p:sldId id="262" r:id="rId17"/>
    <p:sldId id="312" r:id="rId18"/>
    <p:sldId id="301" r:id="rId19"/>
    <p:sldId id="279" r:id="rId20"/>
    <p:sldId id="324" r:id="rId21"/>
    <p:sldId id="341" r:id="rId22"/>
    <p:sldId id="317" r:id="rId23"/>
    <p:sldId id="313" r:id="rId24"/>
    <p:sldId id="298" r:id="rId25"/>
    <p:sldId id="332" r:id="rId26"/>
    <p:sldId id="339" r:id="rId27"/>
    <p:sldId id="336" r:id="rId28"/>
    <p:sldId id="338" r:id="rId29"/>
    <p:sldId id="307" r:id="rId30"/>
    <p:sldId id="342" r:id="rId31"/>
    <p:sldId id="276" r:id="rId32"/>
    <p:sldId id="271" r:id="rId33"/>
    <p:sldId id="286" r:id="rId34"/>
    <p:sldId id="293" r:id="rId35"/>
    <p:sldId id="281" r:id="rId36"/>
    <p:sldId id="284" r:id="rId37"/>
    <p:sldId id="321" r:id="rId38"/>
    <p:sldId id="340" r:id="rId39"/>
    <p:sldId id="335" r:id="rId40"/>
    <p:sldId id="277" r:id="rId41"/>
    <p:sldId id="282" r:id="rId42"/>
    <p:sldId id="294" r:id="rId43"/>
    <p:sldId id="285" r:id="rId44"/>
    <p:sldId id="283" r:id="rId45"/>
    <p:sldId id="334" r:id="rId46"/>
    <p:sldId id="319" r:id="rId47"/>
    <p:sldId id="259" r:id="rId48"/>
    <p:sldId id="333" r:id="rId49"/>
    <p:sldId id="337" r:id="rId5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0F4"/>
    <a:srgbClr val="3399FF"/>
    <a:srgbClr val="C2E6B8"/>
    <a:srgbClr val="D9EAB4"/>
    <a:srgbClr val="DAE3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7" autoAdjust="0"/>
    <p:restoredTop sz="94660"/>
  </p:normalViewPr>
  <p:slideViewPr>
    <p:cSldViewPr>
      <p:cViewPr>
        <p:scale>
          <a:sx n="86" d="100"/>
          <a:sy n="86" d="100"/>
        </p:scale>
        <p:origin x="-1500" y="-28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notesMaster" Target="notesMasters/notesMaster1.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2708E7-68CC-4F97-875A-F224EAC92E07}" type="doc">
      <dgm:prSet loTypeId="urn:microsoft.com/office/officeart/2005/8/layout/hProcess9" loCatId="process" qsTypeId="urn:microsoft.com/office/officeart/2005/8/quickstyle/simple1" qsCatId="simple" csTypeId="urn:microsoft.com/office/officeart/2005/8/colors/colorful4" csCatId="colorful" phldr="1"/>
      <dgm:spPr/>
    </dgm:pt>
    <dgm:pt modelId="{7AE7198D-12D3-4686-8D8C-5F829E0DBC24}">
      <dgm:prSet phldrT="[文本]"/>
      <dgm:spPr>
        <a:xfrm>
          <a:off x="0" y="1219199"/>
          <a:ext cx="1828800" cy="1625600"/>
        </a:xfrm>
        <a:solidFill>
          <a:srgbClr val="8064A2">
            <a:hueOff val="0"/>
            <a:satOff val="0"/>
            <a:lumOff val="0"/>
            <a:alphaOff val="0"/>
          </a:srgbClr>
        </a:solidFill>
        <a:ln w="25400" cap="flat" cmpd="sng" algn="ctr">
          <a:solidFill>
            <a:sysClr val="window" lastClr="C7EDCB">
              <a:hueOff val="0"/>
              <a:satOff val="0"/>
              <a:lumOff val="0"/>
              <a:alphaOff val="0"/>
            </a:sysClr>
          </a:solidFill>
          <a:prstDash val="solid"/>
        </a:ln>
        <a:effectLst/>
      </dgm:spPr>
      <dgm:t>
        <a:bodyPr/>
        <a:lstStyle/>
        <a:p>
          <a:endParaRPr lang="zh-CN" altLang="en-US">
            <a:solidFill>
              <a:sysClr val="window" lastClr="C7EDCB"/>
            </a:solidFill>
            <a:latin typeface="Calibri"/>
            <a:ea typeface="宋体"/>
            <a:cs typeface="+mn-cs"/>
          </a:endParaRPr>
        </a:p>
      </dgm:t>
    </dgm:pt>
    <dgm:pt modelId="{EB87C391-3D6C-4EB6-823E-E11A0E4E6C49}" type="parTrans" cxnId="{903319D1-5C69-4E3F-97BB-BAB54D53C27C}">
      <dgm:prSet/>
      <dgm:spPr/>
      <dgm:t>
        <a:bodyPr/>
        <a:lstStyle/>
        <a:p>
          <a:endParaRPr lang="zh-CN" altLang="en-US"/>
        </a:p>
      </dgm:t>
    </dgm:pt>
    <dgm:pt modelId="{D63A11FF-378E-4BF8-902F-31EF5C80620D}" type="sibTrans" cxnId="{903319D1-5C69-4E3F-97BB-BAB54D53C27C}">
      <dgm:prSet/>
      <dgm:spPr/>
      <dgm:t>
        <a:bodyPr/>
        <a:lstStyle/>
        <a:p>
          <a:endParaRPr lang="zh-CN" altLang="en-US"/>
        </a:p>
      </dgm:t>
    </dgm:pt>
    <dgm:pt modelId="{D6F38E54-F037-4342-B030-4E05020B5F1F}">
      <dgm:prSet phldrT="[文本]"/>
      <dgm:spPr>
        <a:xfrm>
          <a:off x="2133599" y="1219199"/>
          <a:ext cx="1828800" cy="1625600"/>
        </a:xfrm>
        <a:solidFill>
          <a:srgbClr val="8064A2">
            <a:hueOff val="-2232385"/>
            <a:satOff val="13449"/>
            <a:lumOff val="1078"/>
            <a:alphaOff val="0"/>
          </a:srgbClr>
        </a:solidFill>
        <a:ln w="25400" cap="flat" cmpd="sng" algn="ctr">
          <a:solidFill>
            <a:sysClr val="window" lastClr="C7EDCB">
              <a:hueOff val="0"/>
              <a:satOff val="0"/>
              <a:lumOff val="0"/>
              <a:alphaOff val="0"/>
            </a:sysClr>
          </a:solidFill>
          <a:prstDash val="solid"/>
        </a:ln>
        <a:effectLst/>
      </dgm:spPr>
      <dgm:t>
        <a:bodyPr/>
        <a:lstStyle/>
        <a:p>
          <a:endParaRPr lang="zh-CN" altLang="en-US">
            <a:solidFill>
              <a:sysClr val="window" lastClr="C7EDCB"/>
            </a:solidFill>
            <a:latin typeface="Calibri"/>
            <a:ea typeface="宋体"/>
            <a:cs typeface="+mn-cs"/>
          </a:endParaRPr>
        </a:p>
      </dgm:t>
    </dgm:pt>
    <dgm:pt modelId="{B6B9F223-64A4-4608-9B6F-E83346EA11C8}" type="parTrans" cxnId="{8B30D3DE-10ED-40B7-B6AC-44E4415CD43E}">
      <dgm:prSet/>
      <dgm:spPr/>
      <dgm:t>
        <a:bodyPr/>
        <a:lstStyle/>
        <a:p>
          <a:endParaRPr lang="zh-CN" altLang="en-US"/>
        </a:p>
      </dgm:t>
    </dgm:pt>
    <dgm:pt modelId="{2EE56E42-C02E-4A2D-A9AA-CD4364B968EC}" type="sibTrans" cxnId="{8B30D3DE-10ED-40B7-B6AC-44E4415CD43E}">
      <dgm:prSet/>
      <dgm:spPr/>
      <dgm:t>
        <a:bodyPr/>
        <a:lstStyle/>
        <a:p>
          <a:endParaRPr lang="zh-CN" altLang="en-US"/>
        </a:p>
      </dgm:t>
    </dgm:pt>
    <dgm:pt modelId="{0EDB0841-5364-4A01-86B0-08F2164032B6}">
      <dgm:prSet phldrT="[文本]"/>
      <dgm:spPr>
        <a:xfrm>
          <a:off x="4267200" y="1219199"/>
          <a:ext cx="1828800" cy="1625600"/>
        </a:xfrm>
        <a:solidFill>
          <a:srgbClr val="8064A2">
            <a:hueOff val="-4464770"/>
            <a:satOff val="26899"/>
            <a:lumOff val="2156"/>
            <a:alphaOff val="0"/>
          </a:srgbClr>
        </a:solidFill>
        <a:ln w="25400" cap="flat" cmpd="sng" algn="ctr">
          <a:solidFill>
            <a:sysClr val="window" lastClr="C7EDCB">
              <a:hueOff val="0"/>
              <a:satOff val="0"/>
              <a:lumOff val="0"/>
              <a:alphaOff val="0"/>
            </a:sysClr>
          </a:solidFill>
          <a:prstDash val="solid"/>
        </a:ln>
        <a:effectLst/>
      </dgm:spPr>
      <dgm:t>
        <a:bodyPr/>
        <a:lstStyle/>
        <a:p>
          <a:endParaRPr lang="zh-CN" altLang="en-US">
            <a:solidFill>
              <a:sysClr val="window" lastClr="C7EDCB"/>
            </a:solidFill>
            <a:latin typeface="Calibri"/>
            <a:ea typeface="宋体"/>
            <a:cs typeface="+mn-cs"/>
          </a:endParaRPr>
        </a:p>
      </dgm:t>
    </dgm:pt>
    <dgm:pt modelId="{45DFDD56-6483-4FBF-AEF8-5DAA84A17F67}" type="parTrans" cxnId="{A83C9B65-F5DD-454C-A40B-5B9A9B406F84}">
      <dgm:prSet/>
      <dgm:spPr/>
      <dgm:t>
        <a:bodyPr/>
        <a:lstStyle/>
        <a:p>
          <a:endParaRPr lang="zh-CN" altLang="en-US"/>
        </a:p>
      </dgm:t>
    </dgm:pt>
    <dgm:pt modelId="{28E088BD-7A2B-4617-B45F-176893D07596}" type="sibTrans" cxnId="{A83C9B65-F5DD-454C-A40B-5B9A9B406F84}">
      <dgm:prSet/>
      <dgm:spPr/>
      <dgm:t>
        <a:bodyPr/>
        <a:lstStyle/>
        <a:p>
          <a:endParaRPr lang="zh-CN" altLang="en-US"/>
        </a:p>
      </dgm:t>
    </dgm:pt>
    <dgm:pt modelId="{A7A3E541-EC89-4C19-986F-380989F95AAD}" type="pres">
      <dgm:prSet presAssocID="{4A2708E7-68CC-4F97-875A-F224EAC92E07}" presName="CompostProcess" presStyleCnt="0">
        <dgm:presLayoutVars>
          <dgm:dir/>
          <dgm:resizeHandles val="exact"/>
        </dgm:presLayoutVars>
      </dgm:prSet>
      <dgm:spPr/>
    </dgm:pt>
    <dgm:pt modelId="{9FF1B752-78E5-4353-B550-04E276A60E8C}" type="pres">
      <dgm:prSet presAssocID="{4A2708E7-68CC-4F97-875A-F224EAC92E07}" presName="arrow" presStyleLbl="bgShp" presStyleIdx="0" presStyleCnt="1" custLinFactNeighborX="127" custLinFactNeighborY="532"/>
      <dgm:spPr>
        <a:xfrm>
          <a:off x="457199" y="0"/>
          <a:ext cx="5181600" cy="4063999"/>
        </a:xfrm>
        <a:prstGeom prst="rightArrow">
          <a:avLst/>
        </a:prstGeom>
        <a:solidFill>
          <a:srgbClr val="8064A2">
            <a:tint val="40000"/>
            <a:hueOff val="0"/>
            <a:satOff val="0"/>
            <a:lumOff val="0"/>
            <a:alphaOff val="0"/>
          </a:srgbClr>
        </a:solidFill>
        <a:ln>
          <a:noFill/>
        </a:ln>
        <a:effectLst/>
      </dgm:spPr>
      <dgm:t>
        <a:bodyPr/>
        <a:lstStyle/>
        <a:p>
          <a:endParaRPr lang="zh-CN" altLang="en-US"/>
        </a:p>
      </dgm:t>
    </dgm:pt>
    <dgm:pt modelId="{A6C4B2DD-251F-416A-9126-C35CF776C2E4}" type="pres">
      <dgm:prSet presAssocID="{4A2708E7-68CC-4F97-875A-F224EAC92E07}" presName="linearProcess" presStyleCnt="0"/>
      <dgm:spPr/>
    </dgm:pt>
    <dgm:pt modelId="{207D15A2-AF95-44EF-AA73-8DFD3E93D4D0}" type="pres">
      <dgm:prSet presAssocID="{7AE7198D-12D3-4686-8D8C-5F829E0DBC24}" presName="textNode" presStyleLbl="node1" presStyleIdx="0" presStyleCnt="3">
        <dgm:presLayoutVars>
          <dgm:bulletEnabled val="1"/>
        </dgm:presLayoutVars>
      </dgm:prSet>
      <dgm:spPr>
        <a:prstGeom prst="roundRect">
          <a:avLst/>
        </a:prstGeom>
      </dgm:spPr>
      <dgm:t>
        <a:bodyPr/>
        <a:lstStyle/>
        <a:p>
          <a:endParaRPr lang="zh-CN" altLang="en-US"/>
        </a:p>
      </dgm:t>
    </dgm:pt>
    <dgm:pt modelId="{75087EF4-5FAD-4A8F-8181-677D4A44AEB4}" type="pres">
      <dgm:prSet presAssocID="{D63A11FF-378E-4BF8-902F-31EF5C80620D}" presName="sibTrans" presStyleCnt="0"/>
      <dgm:spPr/>
    </dgm:pt>
    <dgm:pt modelId="{E3249015-0E52-4E9C-97E2-C31755DA7C84}" type="pres">
      <dgm:prSet presAssocID="{D6F38E54-F037-4342-B030-4E05020B5F1F}" presName="textNode" presStyleLbl="node1" presStyleIdx="1" presStyleCnt="3">
        <dgm:presLayoutVars>
          <dgm:bulletEnabled val="1"/>
        </dgm:presLayoutVars>
      </dgm:prSet>
      <dgm:spPr>
        <a:prstGeom prst="roundRect">
          <a:avLst/>
        </a:prstGeom>
      </dgm:spPr>
      <dgm:t>
        <a:bodyPr/>
        <a:lstStyle/>
        <a:p>
          <a:endParaRPr lang="zh-CN" altLang="en-US"/>
        </a:p>
      </dgm:t>
    </dgm:pt>
    <dgm:pt modelId="{98426B35-6CEC-4DAC-9C23-367E3FDF4445}" type="pres">
      <dgm:prSet presAssocID="{2EE56E42-C02E-4A2D-A9AA-CD4364B968EC}" presName="sibTrans" presStyleCnt="0"/>
      <dgm:spPr/>
    </dgm:pt>
    <dgm:pt modelId="{B96F21A7-FF77-4091-8524-2D0FE362DC7E}" type="pres">
      <dgm:prSet presAssocID="{0EDB0841-5364-4A01-86B0-08F2164032B6}" presName="textNode" presStyleLbl="node1" presStyleIdx="2" presStyleCnt="3">
        <dgm:presLayoutVars>
          <dgm:bulletEnabled val="1"/>
        </dgm:presLayoutVars>
      </dgm:prSet>
      <dgm:spPr>
        <a:prstGeom prst="roundRect">
          <a:avLst/>
        </a:prstGeom>
      </dgm:spPr>
      <dgm:t>
        <a:bodyPr/>
        <a:lstStyle/>
        <a:p>
          <a:endParaRPr lang="zh-CN" altLang="en-US"/>
        </a:p>
      </dgm:t>
    </dgm:pt>
  </dgm:ptLst>
  <dgm:cxnLst>
    <dgm:cxn modelId="{A83C9B65-F5DD-454C-A40B-5B9A9B406F84}" srcId="{4A2708E7-68CC-4F97-875A-F224EAC92E07}" destId="{0EDB0841-5364-4A01-86B0-08F2164032B6}" srcOrd="2" destOrd="0" parTransId="{45DFDD56-6483-4FBF-AEF8-5DAA84A17F67}" sibTransId="{28E088BD-7A2B-4617-B45F-176893D07596}"/>
    <dgm:cxn modelId="{52DBCC7F-58E6-40F2-90E0-F5843A3BBAAD}" type="presOf" srcId="{4A2708E7-68CC-4F97-875A-F224EAC92E07}" destId="{A7A3E541-EC89-4C19-986F-380989F95AAD}" srcOrd="0" destOrd="0" presId="urn:microsoft.com/office/officeart/2005/8/layout/hProcess9"/>
    <dgm:cxn modelId="{15B0CD48-D134-474D-AE10-111876970282}" type="presOf" srcId="{D6F38E54-F037-4342-B030-4E05020B5F1F}" destId="{E3249015-0E52-4E9C-97E2-C31755DA7C84}" srcOrd="0" destOrd="0" presId="urn:microsoft.com/office/officeart/2005/8/layout/hProcess9"/>
    <dgm:cxn modelId="{903319D1-5C69-4E3F-97BB-BAB54D53C27C}" srcId="{4A2708E7-68CC-4F97-875A-F224EAC92E07}" destId="{7AE7198D-12D3-4686-8D8C-5F829E0DBC24}" srcOrd="0" destOrd="0" parTransId="{EB87C391-3D6C-4EB6-823E-E11A0E4E6C49}" sibTransId="{D63A11FF-378E-4BF8-902F-31EF5C80620D}"/>
    <dgm:cxn modelId="{A2BE1789-B941-43F6-8805-8D23AC7F320E}" type="presOf" srcId="{7AE7198D-12D3-4686-8D8C-5F829E0DBC24}" destId="{207D15A2-AF95-44EF-AA73-8DFD3E93D4D0}" srcOrd="0" destOrd="0" presId="urn:microsoft.com/office/officeart/2005/8/layout/hProcess9"/>
    <dgm:cxn modelId="{8B30D3DE-10ED-40B7-B6AC-44E4415CD43E}" srcId="{4A2708E7-68CC-4F97-875A-F224EAC92E07}" destId="{D6F38E54-F037-4342-B030-4E05020B5F1F}" srcOrd="1" destOrd="0" parTransId="{B6B9F223-64A4-4608-9B6F-E83346EA11C8}" sibTransId="{2EE56E42-C02E-4A2D-A9AA-CD4364B968EC}"/>
    <dgm:cxn modelId="{71F246A1-AFCC-4A3B-9F07-F3E7931652D8}" type="presOf" srcId="{0EDB0841-5364-4A01-86B0-08F2164032B6}" destId="{B96F21A7-FF77-4091-8524-2D0FE362DC7E}" srcOrd="0" destOrd="0" presId="urn:microsoft.com/office/officeart/2005/8/layout/hProcess9"/>
    <dgm:cxn modelId="{FE18F0C9-6E01-4E2B-A12F-1CADDC402BB8}" type="presParOf" srcId="{A7A3E541-EC89-4C19-986F-380989F95AAD}" destId="{9FF1B752-78E5-4353-B550-04E276A60E8C}" srcOrd="0" destOrd="0" presId="urn:microsoft.com/office/officeart/2005/8/layout/hProcess9"/>
    <dgm:cxn modelId="{61ED8EAA-E668-45E3-90B9-0AAB887463D2}" type="presParOf" srcId="{A7A3E541-EC89-4C19-986F-380989F95AAD}" destId="{A6C4B2DD-251F-416A-9126-C35CF776C2E4}" srcOrd="1" destOrd="0" presId="urn:microsoft.com/office/officeart/2005/8/layout/hProcess9"/>
    <dgm:cxn modelId="{13A6C412-5F90-4DE4-83CE-AFFA1528CD1B}" type="presParOf" srcId="{A6C4B2DD-251F-416A-9126-C35CF776C2E4}" destId="{207D15A2-AF95-44EF-AA73-8DFD3E93D4D0}" srcOrd="0" destOrd="0" presId="urn:microsoft.com/office/officeart/2005/8/layout/hProcess9"/>
    <dgm:cxn modelId="{665E7A00-8118-46ED-9CAD-37F8E408AE37}" type="presParOf" srcId="{A6C4B2DD-251F-416A-9126-C35CF776C2E4}" destId="{75087EF4-5FAD-4A8F-8181-677D4A44AEB4}" srcOrd="1" destOrd="0" presId="urn:microsoft.com/office/officeart/2005/8/layout/hProcess9"/>
    <dgm:cxn modelId="{652806B5-B590-42C0-966C-EFCF8EE0F686}" type="presParOf" srcId="{A6C4B2DD-251F-416A-9126-C35CF776C2E4}" destId="{E3249015-0E52-4E9C-97E2-C31755DA7C84}" srcOrd="2" destOrd="0" presId="urn:microsoft.com/office/officeart/2005/8/layout/hProcess9"/>
    <dgm:cxn modelId="{2ACC6587-81C0-4805-A93B-65F370C27444}" type="presParOf" srcId="{A6C4B2DD-251F-416A-9126-C35CF776C2E4}" destId="{98426B35-6CEC-4DAC-9C23-367E3FDF4445}" srcOrd="3" destOrd="0" presId="urn:microsoft.com/office/officeart/2005/8/layout/hProcess9"/>
    <dgm:cxn modelId="{7DFAE6A1-936A-4676-A9EE-4D75DFA3BF0A}" type="presParOf" srcId="{A6C4B2DD-251F-416A-9126-C35CF776C2E4}" destId="{B96F21A7-FF77-4091-8524-2D0FE362DC7E}"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2708E7-68CC-4F97-875A-F224EAC92E07}" type="doc">
      <dgm:prSet loTypeId="urn:microsoft.com/office/officeart/2005/8/layout/hProcess9" loCatId="process" qsTypeId="urn:microsoft.com/office/officeart/2005/8/quickstyle/simple1" qsCatId="simple" csTypeId="urn:microsoft.com/office/officeart/2005/8/colors/colorful4" csCatId="colorful" phldr="1"/>
      <dgm:spPr/>
    </dgm:pt>
    <dgm:pt modelId="{7AE7198D-12D3-4686-8D8C-5F829E0DBC24}">
      <dgm:prSet phldrT="[文本]"/>
      <dgm:spPr>
        <a:xfrm>
          <a:off x="0" y="1219199"/>
          <a:ext cx="1828800" cy="1625600"/>
        </a:xfrm>
        <a:solidFill>
          <a:srgbClr val="8064A2">
            <a:hueOff val="0"/>
            <a:satOff val="0"/>
            <a:lumOff val="0"/>
            <a:alphaOff val="0"/>
          </a:srgbClr>
        </a:solidFill>
        <a:ln w="25400" cap="flat" cmpd="sng" algn="ctr">
          <a:solidFill>
            <a:sysClr val="window" lastClr="C7EDCB">
              <a:hueOff val="0"/>
              <a:satOff val="0"/>
              <a:lumOff val="0"/>
              <a:alphaOff val="0"/>
            </a:sysClr>
          </a:solidFill>
          <a:prstDash val="solid"/>
        </a:ln>
        <a:effectLst/>
      </dgm:spPr>
      <dgm:t>
        <a:bodyPr/>
        <a:lstStyle/>
        <a:p>
          <a:endParaRPr lang="zh-CN" altLang="en-US">
            <a:solidFill>
              <a:sysClr val="window" lastClr="C7EDCB"/>
            </a:solidFill>
            <a:latin typeface="Calibri"/>
            <a:ea typeface="宋体"/>
            <a:cs typeface="+mn-cs"/>
          </a:endParaRPr>
        </a:p>
      </dgm:t>
    </dgm:pt>
    <dgm:pt modelId="{EB87C391-3D6C-4EB6-823E-E11A0E4E6C49}" type="parTrans" cxnId="{903319D1-5C69-4E3F-97BB-BAB54D53C27C}">
      <dgm:prSet/>
      <dgm:spPr/>
      <dgm:t>
        <a:bodyPr/>
        <a:lstStyle/>
        <a:p>
          <a:endParaRPr lang="zh-CN" altLang="en-US"/>
        </a:p>
      </dgm:t>
    </dgm:pt>
    <dgm:pt modelId="{D63A11FF-378E-4BF8-902F-31EF5C80620D}" type="sibTrans" cxnId="{903319D1-5C69-4E3F-97BB-BAB54D53C27C}">
      <dgm:prSet/>
      <dgm:spPr/>
      <dgm:t>
        <a:bodyPr/>
        <a:lstStyle/>
        <a:p>
          <a:endParaRPr lang="zh-CN" altLang="en-US"/>
        </a:p>
      </dgm:t>
    </dgm:pt>
    <dgm:pt modelId="{D6F38E54-F037-4342-B030-4E05020B5F1F}">
      <dgm:prSet phldrT="[文本]"/>
      <dgm:spPr>
        <a:xfrm>
          <a:off x="2133599" y="1219199"/>
          <a:ext cx="1828800" cy="1625600"/>
        </a:xfrm>
        <a:solidFill>
          <a:srgbClr val="8064A2">
            <a:hueOff val="-2232385"/>
            <a:satOff val="13449"/>
            <a:lumOff val="1078"/>
            <a:alphaOff val="0"/>
          </a:srgbClr>
        </a:solidFill>
        <a:ln w="25400" cap="flat" cmpd="sng" algn="ctr">
          <a:solidFill>
            <a:sysClr val="window" lastClr="C7EDCB">
              <a:hueOff val="0"/>
              <a:satOff val="0"/>
              <a:lumOff val="0"/>
              <a:alphaOff val="0"/>
            </a:sysClr>
          </a:solidFill>
          <a:prstDash val="solid"/>
        </a:ln>
        <a:effectLst/>
      </dgm:spPr>
      <dgm:t>
        <a:bodyPr/>
        <a:lstStyle/>
        <a:p>
          <a:endParaRPr lang="zh-CN" altLang="en-US">
            <a:solidFill>
              <a:sysClr val="window" lastClr="C7EDCB"/>
            </a:solidFill>
            <a:latin typeface="Calibri"/>
            <a:ea typeface="宋体"/>
            <a:cs typeface="+mn-cs"/>
          </a:endParaRPr>
        </a:p>
      </dgm:t>
    </dgm:pt>
    <dgm:pt modelId="{B6B9F223-64A4-4608-9B6F-E83346EA11C8}" type="parTrans" cxnId="{8B30D3DE-10ED-40B7-B6AC-44E4415CD43E}">
      <dgm:prSet/>
      <dgm:spPr/>
      <dgm:t>
        <a:bodyPr/>
        <a:lstStyle/>
        <a:p>
          <a:endParaRPr lang="zh-CN" altLang="en-US"/>
        </a:p>
      </dgm:t>
    </dgm:pt>
    <dgm:pt modelId="{2EE56E42-C02E-4A2D-A9AA-CD4364B968EC}" type="sibTrans" cxnId="{8B30D3DE-10ED-40B7-B6AC-44E4415CD43E}">
      <dgm:prSet/>
      <dgm:spPr/>
      <dgm:t>
        <a:bodyPr/>
        <a:lstStyle/>
        <a:p>
          <a:endParaRPr lang="zh-CN" altLang="en-US"/>
        </a:p>
      </dgm:t>
    </dgm:pt>
    <dgm:pt modelId="{0EDB0841-5364-4A01-86B0-08F2164032B6}">
      <dgm:prSet phldrT="[文本]"/>
      <dgm:spPr>
        <a:xfrm>
          <a:off x="4267200" y="1219199"/>
          <a:ext cx="1828800" cy="1625600"/>
        </a:xfrm>
        <a:solidFill>
          <a:srgbClr val="8064A2">
            <a:hueOff val="-4464770"/>
            <a:satOff val="26899"/>
            <a:lumOff val="2156"/>
            <a:alphaOff val="0"/>
          </a:srgbClr>
        </a:solidFill>
        <a:ln w="25400" cap="flat" cmpd="sng" algn="ctr">
          <a:solidFill>
            <a:sysClr val="window" lastClr="C7EDCB">
              <a:hueOff val="0"/>
              <a:satOff val="0"/>
              <a:lumOff val="0"/>
              <a:alphaOff val="0"/>
            </a:sysClr>
          </a:solidFill>
          <a:prstDash val="solid"/>
        </a:ln>
        <a:effectLst/>
      </dgm:spPr>
      <dgm:t>
        <a:bodyPr/>
        <a:lstStyle/>
        <a:p>
          <a:endParaRPr lang="zh-CN" altLang="en-US">
            <a:solidFill>
              <a:sysClr val="window" lastClr="C7EDCB"/>
            </a:solidFill>
            <a:latin typeface="Calibri"/>
            <a:ea typeface="宋体"/>
            <a:cs typeface="+mn-cs"/>
          </a:endParaRPr>
        </a:p>
      </dgm:t>
    </dgm:pt>
    <dgm:pt modelId="{45DFDD56-6483-4FBF-AEF8-5DAA84A17F67}" type="parTrans" cxnId="{A83C9B65-F5DD-454C-A40B-5B9A9B406F84}">
      <dgm:prSet/>
      <dgm:spPr/>
      <dgm:t>
        <a:bodyPr/>
        <a:lstStyle/>
        <a:p>
          <a:endParaRPr lang="zh-CN" altLang="en-US"/>
        </a:p>
      </dgm:t>
    </dgm:pt>
    <dgm:pt modelId="{28E088BD-7A2B-4617-B45F-176893D07596}" type="sibTrans" cxnId="{A83C9B65-F5DD-454C-A40B-5B9A9B406F84}">
      <dgm:prSet/>
      <dgm:spPr/>
      <dgm:t>
        <a:bodyPr/>
        <a:lstStyle/>
        <a:p>
          <a:endParaRPr lang="zh-CN" altLang="en-US"/>
        </a:p>
      </dgm:t>
    </dgm:pt>
    <dgm:pt modelId="{A7A3E541-EC89-4C19-986F-380989F95AAD}" type="pres">
      <dgm:prSet presAssocID="{4A2708E7-68CC-4F97-875A-F224EAC92E07}" presName="CompostProcess" presStyleCnt="0">
        <dgm:presLayoutVars>
          <dgm:dir/>
          <dgm:resizeHandles val="exact"/>
        </dgm:presLayoutVars>
      </dgm:prSet>
      <dgm:spPr/>
    </dgm:pt>
    <dgm:pt modelId="{9FF1B752-78E5-4353-B550-04E276A60E8C}" type="pres">
      <dgm:prSet presAssocID="{4A2708E7-68CC-4F97-875A-F224EAC92E07}" presName="arrow" presStyleLbl="bgShp" presStyleIdx="0" presStyleCnt="1" custLinFactNeighborX="5476" custLinFactNeighborY="-24806"/>
      <dgm:spPr>
        <a:xfrm>
          <a:off x="457199" y="0"/>
          <a:ext cx="5181600" cy="4063999"/>
        </a:xfrm>
        <a:prstGeom prst="rightArrow">
          <a:avLst/>
        </a:prstGeom>
        <a:solidFill>
          <a:srgbClr val="8064A2">
            <a:tint val="40000"/>
            <a:hueOff val="0"/>
            <a:satOff val="0"/>
            <a:lumOff val="0"/>
            <a:alphaOff val="0"/>
          </a:srgbClr>
        </a:solidFill>
        <a:ln>
          <a:noFill/>
        </a:ln>
        <a:effectLst/>
      </dgm:spPr>
      <dgm:t>
        <a:bodyPr/>
        <a:lstStyle/>
        <a:p>
          <a:endParaRPr lang="zh-CN" altLang="en-US"/>
        </a:p>
      </dgm:t>
    </dgm:pt>
    <dgm:pt modelId="{A6C4B2DD-251F-416A-9126-C35CF776C2E4}" type="pres">
      <dgm:prSet presAssocID="{4A2708E7-68CC-4F97-875A-F224EAC92E07}" presName="linearProcess" presStyleCnt="0"/>
      <dgm:spPr/>
    </dgm:pt>
    <dgm:pt modelId="{207D15A2-AF95-44EF-AA73-8DFD3E93D4D0}" type="pres">
      <dgm:prSet presAssocID="{7AE7198D-12D3-4686-8D8C-5F829E0DBC24}" presName="textNode" presStyleLbl="node1" presStyleIdx="0" presStyleCnt="3">
        <dgm:presLayoutVars>
          <dgm:bulletEnabled val="1"/>
        </dgm:presLayoutVars>
      </dgm:prSet>
      <dgm:spPr>
        <a:prstGeom prst="roundRect">
          <a:avLst/>
        </a:prstGeom>
      </dgm:spPr>
      <dgm:t>
        <a:bodyPr/>
        <a:lstStyle/>
        <a:p>
          <a:endParaRPr lang="zh-CN" altLang="en-US"/>
        </a:p>
      </dgm:t>
    </dgm:pt>
    <dgm:pt modelId="{75087EF4-5FAD-4A8F-8181-677D4A44AEB4}" type="pres">
      <dgm:prSet presAssocID="{D63A11FF-378E-4BF8-902F-31EF5C80620D}" presName="sibTrans" presStyleCnt="0"/>
      <dgm:spPr/>
    </dgm:pt>
    <dgm:pt modelId="{E3249015-0E52-4E9C-97E2-C31755DA7C84}" type="pres">
      <dgm:prSet presAssocID="{D6F38E54-F037-4342-B030-4E05020B5F1F}" presName="textNode" presStyleLbl="node1" presStyleIdx="1" presStyleCnt="3" custScaleX="79257" custScaleY="88366">
        <dgm:presLayoutVars>
          <dgm:bulletEnabled val="1"/>
        </dgm:presLayoutVars>
      </dgm:prSet>
      <dgm:spPr>
        <a:prstGeom prst="roundRect">
          <a:avLst/>
        </a:prstGeom>
      </dgm:spPr>
      <dgm:t>
        <a:bodyPr/>
        <a:lstStyle/>
        <a:p>
          <a:endParaRPr lang="zh-CN" altLang="en-US"/>
        </a:p>
      </dgm:t>
    </dgm:pt>
    <dgm:pt modelId="{98426B35-6CEC-4DAC-9C23-367E3FDF4445}" type="pres">
      <dgm:prSet presAssocID="{2EE56E42-C02E-4A2D-A9AA-CD4364B968EC}" presName="sibTrans" presStyleCnt="0"/>
      <dgm:spPr/>
    </dgm:pt>
    <dgm:pt modelId="{B96F21A7-FF77-4091-8524-2D0FE362DC7E}" type="pres">
      <dgm:prSet presAssocID="{0EDB0841-5364-4A01-86B0-08F2164032B6}" presName="textNode" presStyleLbl="node1" presStyleIdx="2" presStyleCnt="3">
        <dgm:presLayoutVars>
          <dgm:bulletEnabled val="1"/>
        </dgm:presLayoutVars>
      </dgm:prSet>
      <dgm:spPr>
        <a:prstGeom prst="roundRect">
          <a:avLst/>
        </a:prstGeom>
      </dgm:spPr>
      <dgm:t>
        <a:bodyPr/>
        <a:lstStyle/>
        <a:p>
          <a:endParaRPr lang="zh-CN" altLang="en-US"/>
        </a:p>
      </dgm:t>
    </dgm:pt>
  </dgm:ptLst>
  <dgm:cxnLst>
    <dgm:cxn modelId="{903319D1-5C69-4E3F-97BB-BAB54D53C27C}" srcId="{4A2708E7-68CC-4F97-875A-F224EAC92E07}" destId="{7AE7198D-12D3-4686-8D8C-5F829E0DBC24}" srcOrd="0" destOrd="0" parTransId="{EB87C391-3D6C-4EB6-823E-E11A0E4E6C49}" sibTransId="{D63A11FF-378E-4BF8-902F-31EF5C80620D}"/>
    <dgm:cxn modelId="{A83C9B65-F5DD-454C-A40B-5B9A9B406F84}" srcId="{4A2708E7-68CC-4F97-875A-F224EAC92E07}" destId="{0EDB0841-5364-4A01-86B0-08F2164032B6}" srcOrd="2" destOrd="0" parTransId="{45DFDD56-6483-4FBF-AEF8-5DAA84A17F67}" sibTransId="{28E088BD-7A2B-4617-B45F-176893D07596}"/>
    <dgm:cxn modelId="{27B9A735-BA26-4C98-BF5A-978629A015CD}" type="presOf" srcId="{0EDB0841-5364-4A01-86B0-08F2164032B6}" destId="{B96F21A7-FF77-4091-8524-2D0FE362DC7E}" srcOrd="0" destOrd="0" presId="urn:microsoft.com/office/officeart/2005/8/layout/hProcess9"/>
    <dgm:cxn modelId="{45F172C5-9B1A-4D0A-AAC5-9CA9B2D07DA0}" type="presOf" srcId="{4A2708E7-68CC-4F97-875A-F224EAC92E07}" destId="{A7A3E541-EC89-4C19-986F-380989F95AAD}" srcOrd="0" destOrd="0" presId="urn:microsoft.com/office/officeart/2005/8/layout/hProcess9"/>
    <dgm:cxn modelId="{8B30D3DE-10ED-40B7-B6AC-44E4415CD43E}" srcId="{4A2708E7-68CC-4F97-875A-F224EAC92E07}" destId="{D6F38E54-F037-4342-B030-4E05020B5F1F}" srcOrd="1" destOrd="0" parTransId="{B6B9F223-64A4-4608-9B6F-E83346EA11C8}" sibTransId="{2EE56E42-C02E-4A2D-A9AA-CD4364B968EC}"/>
    <dgm:cxn modelId="{E5FEEF1E-3AB0-4349-BD9A-5DEFA25A12A6}" type="presOf" srcId="{D6F38E54-F037-4342-B030-4E05020B5F1F}" destId="{E3249015-0E52-4E9C-97E2-C31755DA7C84}" srcOrd="0" destOrd="0" presId="urn:microsoft.com/office/officeart/2005/8/layout/hProcess9"/>
    <dgm:cxn modelId="{9FC9AF57-222B-433B-AEC0-5CD1A30BD029}" type="presOf" srcId="{7AE7198D-12D3-4686-8D8C-5F829E0DBC24}" destId="{207D15A2-AF95-44EF-AA73-8DFD3E93D4D0}" srcOrd="0" destOrd="0" presId="urn:microsoft.com/office/officeart/2005/8/layout/hProcess9"/>
    <dgm:cxn modelId="{CD3B4E57-8FC8-4E16-8C9D-686879A6FFCD}" type="presParOf" srcId="{A7A3E541-EC89-4C19-986F-380989F95AAD}" destId="{9FF1B752-78E5-4353-B550-04E276A60E8C}" srcOrd="0" destOrd="0" presId="urn:microsoft.com/office/officeart/2005/8/layout/hProcess9"/>
    <dgm:cxn modelId="{54430DB0-A1EA-4D2F-B131-4C1E3D6769D4}" type="presParOf" srcId="{A7A3E541-EC89-4C19-986F-380989F95AAD}" destId="{A6C4B2DD-251F-416A-9126-C35CF776C2E4}" srcOrd="1" destOrd="0" presId="urn:microsoft.com/office/officeart/2005/8/layout/hProcess9"/>
    <dgm:cxn modelId="{B499767A-99E9-4AAC-B1F5-219BB649ED46}" type="presParOf" srcId="{A6C4B2DD-251F-416A-9126-C35CF776C2E4}" destId="{207D15A2-AF95-44EF-AA73-8DFD3E93D4D0}" srcOrd="0" destOrd="0" presId="urn:microsoft.com/office/officeart/2005/8/layout/hProcess9"/>
    <dgm:cxn modelId="{1DE0D3FC-0EEB-4B8E-BD3D-524A6B9C7DAE}" type="presParOf" srcId="{A6C4B2DD-251F-416A-9126-C35CF776C2E4}" destId="{75087EF4-5FAD-4A8F-8181-677D4A44AEB4}" srcOrd="1" destOrd="0" presId="urn:microsoft.com/office/officeart/2005/8/layout/hProcess9"/>
    <dgm:cxn modelId="{70B53E0F-9C9A-4EAB-9378-FDF358B00D50}" type="presParOf" srcId="{A6C4B2DD-251F-416A-9126-C35CF776C2E4}" destId="{E3249015-0E52-4E9C-97E2-C31755DA7C84}" srcOrd="2" destOrd="0" presId="urn:microsoft.com/office/officeart/2005/8/layout/hProcess9"/>
    <dgm:cxn modelId="{B70B2569-ABE1-4D1A-8E27-158C0B6B1852}" type="presParOf" srcId="{A6C4B2DD-251F-416A-9126-C35CF776C2E4}" destId="{98426B35-6CEC-4DAC-9C23-367E3FDF4445}" srcOrd="3" destOrd="0" presId="urn:microsoft.com/office/officeart/2005/8/layout/hProcess9"/>
    <dgm:cxn modelId="{53B9CC9B-62B9-42CD-BC30-8409E3ED7394}" type="presParOf" srcId="{A6C4B2DD-251F-416A-9126-C35CF776C2E4}" destId="{B96F21A7-FF77-4091-8524-2D0FE362DC7E}"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BEB92AA-D379-4FD2-B2BE-0106447557CB}" type="datetimeFigureOut">
              <a:rPr lang="zh-CN" altLang="en-US" smtClean="0"/>
              <a:t>2014/1/9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C9F8AD-38F6-4812-8E25-58A478D004CF}" type="slidenum">
              <a:rPr lang="zh-CN" altLang="en-US" smtClean="0"/>
              <a:t>‹#›</a:t>
            </a:fld>
            <a:endParaRPr lang="zh-CN" altLang="en-US"/>
          </a:p>
        </p:txBody>
      </p:sp>
    </p:spTree>
    <p:extLst>
      <p:ext uri="{BB962C8B-B14F-4D97-AF65-F5344CB8AC3E}">
        <p14:creationId xmlns:p14="http://schemas.microsoft.com/office/powerpoint/2010/main" val="1257730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2</a:t>
            </a:fld>
            <a:endParaRPr lang="en-US" altLang="zh-CN" smtClean="0">
              <a:solidFill>
                <a:srgbClr val="000000"/>
              </a:solidFill>
              <a:latin typeface="Arial" charset="0"/>
            </a:endParaRPr>
          </a:p>
        </p:txBody>
      </p:sp>
    </p:spTree>
    <p:extLst>
      <p:ext uri="{BB962C8B-B14F-4D97-AF65-F5344CB8AC3E}">
        <p14:creationId xmlns:p14="http://schemas.microsoft.com/office/powerpoint/2010/main" val="410146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目前大多数传统决策支持系统往往应用在医院内的局域网，因而采用</a:t>
            </a:r>
            <a:r>
              <a:rPr lang="en-US" altLang="zh-CN" dirty="0" smtClean="0"/>
              <a:t>C\S</a:t>
            </a:r>
            <a:r>
              <a:rPr lang="zh-CN" altLang="en-US" dirty="0" smtClean="0"/>
              <a:t>架构 ，对于分散在广域网上的社区医院，一方面网络存在传输速率低、传播延迟大的问题，另一方面系统的升级维护工作量较大</a:t>
            </a:r>
          </a:p>
          <a:p>
            <a:r>
              <a:rPr lang="zh-CN" altLang="en-US" dirty="0" smtClean="0"/>
              <a:t>采用</a:t>
            </a:r>
            <a:r>
              <a:rPr lang="en-US" altLang="zh-CN" dirty="0" smtClean="0"/>
              <a:t>B/S</a:t>
            </a:r>
            <a:r>
              <a:rPr lang="zh-CN" altLang="en-US" dirty="0" smtClean="0"/>
              <a:t>架构，通过浏览器提供服务，简化了使用的过程</a:t>
            </a:r>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14</a:t>
            </a:fld>
            <a:endParaRPr lang="zh-CN" altLang="en-US"/>
          </a:p>
        </p:txBody>
      </p:sp>
    </p:spTree>
    <p:extLst>
      <p:ext uri="{BB962C8B-B14F-4D97-AF65-F5344CB8AC3E}">
        <p14:creationId xmlns:p14="http://schemas.microsoft.com/office/powerpoint/2010/main" val="2510035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目前大多数传统决策支持系统往往应用在医院内的局域网，因而采用</a:t>
            </a:r>
            <a:r>
              <a:rPr lang="en-US" altLang="zh-CN" dirty="0" smtClean="0"/>
              <a:t>C\S</a:t>
            </a:r>
            <a:r>
              <a:rPr lang="zh-CN" altLang="en-US" dirty="0" smtClean="0"/>
              <a:t>架构 ，对于分散在广域网上的社区医院，一方面网络存在传输速率低、传播延迟大的问题，另一方面系统的升级维护工作量较大</a:t>
            </a:r>
          </a:p>
          <a:p>
            <a:r>
              <a:rPr lang="zh-CN" altLang="en-US" dirty="0" smtClean="0"/>
              <a:t>采用</a:t>
            </a:r>
            <a:r>
              <a:rPr lang="en-US" altLang="zh-CN" dirty="0" smtClean="0"/>
              <a:t>B/S</a:t>
            </a:r>
            <a:r>
              <a:rPr lang="zh-CN" altLang="en-US" dirty="0" smtClean="0"/>
              <a:t>架构，通过浏览器提供服务，简化了使用的过程</a:t>
            </a:r>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16</a:t>
            </a:fld>
            <a:endParaRPr lang="zh-CN" altLang="en-US"/>
          </a:p>
        </p:txBody>
      </p:sp>
    </p:spTree>
    <p:extLst>
      <p:ext uri="{BB962C8B-B14F-4D97-AF65-F5344CB8AC3E}">
        <p14:creationId xmlns:p14="http://schemas.microsoft.com/office/powerpoint/2010/main" val="2510035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目前大多数传统决策支持系统往往应用在医院内的局域网，因而采用</a:t>
            </a:r>
            <a:r>
              <a:rPr lang="en-US" altLang="zh-CN" dirty="0" smtClean="0"/>
              <a:t>C\S</a:t>
            </a:r>
            <a:r>
              <a:rPr lang="zh-CN" altLang="en-US" dirty="0" smtClean="0"/>
              <a:t>架构 ，对于分散在广域网上的社区医院，一方面网络存在传输速率低、传播延迟大的问题，另一方面系统的升级维护工作量较大</a:t>
            </a:r>
          </a:p>
          <a:p>
            <a:r>
              <a:rPr lang="zh-CN" altLang="en-US" dirty="0" smtClean="0"/>
              <a:t>采用</a:t>
            </a:r>
            <a:r>
              <a:rPr lang="en-US" altLang="zh-CN" dirty="0" smtClean="0"/>
              <a:t>B/S</a:t>
            </a:r>
            <a:r>
              <a:rPr lang="zh-CN" altLang="en-US" dirty="0" smtClean="0"/>
              <a:t>架构，通过浏览器提供服务，简化了使用的过程</a:t>
            </a:r>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20</a:t>
            </a:fld>
            <a:endParaRPr lang="zh-CN" altLang="en-US"/>
          </a:p>
        </p:txBody>
      </p:sp>
    </p:spTree>
    <p:extLst>
      <p:ext uri="{BB962C8B-B14F-4D97-AF65-F5344CB8AC3E}">
        <p14:creationId xmlns:p14="http://schemas.microsoft.com/office/powerpoint/2010/main" val="2510035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使用上面的</a:t>
            </a:r>
            <a:r>
              <a:rPr lang="en-US" altLang="zh-CN" dirty="0" smtClean="0"/>
              <a:t>XML</a:t>
            </a:r>
            <a:r>
              <a:rPr lang="zh-CN" altLang="en-US" dirty="0" smtClean="0"/>
              <a:t>和</a:t>
            </a:r>
            <a:r>
              <a:rPr lang="en-US" altLang="zh-CN" dirty="0" smtClean="0"/>
              <a:t>JSON</a:t>
            </a:r>
            <a:r>
              <a:rPr lang="zh-CN" altLang="en-US" dirty="0" smtClean="0"/>
              <a:t>文件分别运行解析测试</a:t>
            </a:r>
            <a:r>
              <a:rPr lang="en-US" altLang="zh-CN" dirty="0" smtClean="0"/>
              <a:t>10,000,000</a:t>
            </a:r>
            <a:r>
              <a:rPr lang="zh-CN" altLang="en-US" dirty="0" smtClean="0"/>
              <a:t>次。结果并不令人惊讶，解析和转换</a:t>
            </a:r>
            <a:r>
              <a:rPr lang="en-US" altLang="zh-CN" dirty="0" smtClean="0"/>
              <a:t>JSON</a:t>
            </a:r>
            <a:r>
              <a:rPr lang="zh-CN" altLang="en-US" dirty="0" smtClean="0"/>
              <a:t>成一个</a:t>
            </a:r>
            <a:r>
              <a:rPr lang="en-US" altLang="zh-CN" dirty="0" smtClean="0"/>
              <a:t>Java</a:t>
            </a:r>
            <a:r>
              <a:rPr lang="zh-CN" altLang="en-US" dirty="0" smtClean="0"/>
              <a:t>对象的速度比</a:t>
            </a:r>
            <a:r>
              <a:rPr lang="en-US" altLang="zh-CN" dirty="0" smtClean="0"/>
              <a:t>XML</a:t>
            </a:r>
            <a:r>
              <a:rPr lang="zh-CN" altLang="en-US" dirty="0" smtClean="0"/>
              <a:t>快</a:t>
            </a:r>
            <a:r>
              <a:rPr lang="en-US" altLang="zh-CN" dirty="0" smtClean="0"/>
              <a:t>30</a:t>
            </a:r>
            <a:r>
              <a:rPr lang="zh-CN" altLang="en-US" dirty="0" smtClean="0"/>
              <a:t>％左右。</a:t>
            </a:r>
          </a:p>
          <a:p>
            <a:r>
              <a:rPr lang="en-US" altLang="zh-CN" dirty="0" smtClean="0"/>
              <a:t>JSON</a:t>
            </a:r>
            <a:r>
              <a:rPr lang="zh-CN" altLang="en-US" dirty="0" smtClean="0"/>
              <a:t>平均运行时间：</a:t>
            </a:r>
            <a:r>
              <a:rPr lang="en-US" altLang="zh-CN" dirty="0" smtClean="0"/>
              <a:t>3.647208974029518E-5</a:t>
            </a:r>
          </a:p>
          <a:p>
            <a:r>
              <a:rPr lang="en-US" altLang="zh-CN" dirty="0" smtClean="0"/>
              <a:t>XML</a:t>
            </a:r>
            <a:r>
              <a:rPr lang="zh-CN" altLang="en-US" dirty="0" smtClean="0"/>
              <a:t>平均运行时间：</a:t>
            </a:r>
            <a:r>
              <a:rPr lang="en-US" altLang="zh-CN" dirty="0" smtClean="0"/>
              <a:t>5.011537916910817E-5</a:t>
            </a:r>
          </a:p>
          <a:p>
            <a:r>
              <a:rPr lang="zh-CN" altLang="en-US" dirty="0" smtClean="0"/>
              <a:t>我得到的结论是：</a:t>
            </a:r>
          </a:p>
          <a:p>
            <a:r>
              <a:rPr lang="zh-CN" altLang="en-US" dirty="0" smtClean="0"/>
              <a:t>    相对</a:t>
            </a:r>
            <a:r>
              <a:rPr lang="en-US" altLang="zh-CN" dirty="0" smtClean="0"/>
              <a:t>XML</a:t>
            </a:r>
            <a:r>
              <a:rPr lang="zh-CN" altLang="en-US" dirty="0" smtClean="0"/>
              <a:t>，</a:t>
            </a:r>
            <a:r>
              <a:rPr lang="en-US" altLang="zh-CN" dirty="0" smtClean="0"/>
              <a:t>JSON</a:t>
            </a:r>
            <a:r>
              <a:rPr lang="zh-CN" altLang="en-US" dirty="0" smtClean="0"/>
              <a:t>的解析速度提高了</a:t>
            </a:r>
            <a:r>
              <a:rPr lang="en-US" altLang="zh-CN" dirty="0" smtClean="0"/>
              <a:t>30</a:t>
            </a:r>
            <a:r>
              <a:rPr lang="zh-CN" altLang="en-US" dirty="0" smtClean="0"/>
              <a:t>％</a:t>
            </a:r>
            <a:r>
              <a:rPr lang="en-US" altLang="zh-CN" dirty="0" smtClean="0"/>
              <a:t>,</a:t>
            </a:r>
            <a:r>
              <a:rPr lang="zh-CN" altLang="en-US" dirty="0" smtClean="0"/>
              <a:t>占用空间少</a:t>
            </a:r>
            <a:r>
              <a:rPr lang="en-US" altLang="zh-CN" dirty="0" smtClean="0"/>
              <a:t>30</a:t>
            </a:r>
            <a:r>
              <a:rPr lang="zh-CN" altLang="en-US" dirty="0" smtClean="0"/>
              <a:t>％。这些结果似乎和多数开发社区对两种格式的看法一样。换用</a:t>
            </a:r>
            <a:r>
              <a:rPr lang="en-US" altLang="zh-CN" dirty="0" smtClean="0"/>
              <a:t>JSON</a:t>
            </a:r>
            <a:r>
              <a:rPr lang="zh-CN" altLang="en-US" dirty="0" smtClean="0"/>
              <a:t>处理数据在性能上可以有不小的提升，而且还会减少空间的占用。</a:t>
            </a:r>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21</a:t>
            </a:fld>
            <a:endParaRPr lang="zh-CN" altLang="en-US"/>
          </a:p>
        </p:txBody>
      </p:sp>
    </p:spTree>
    <p:extLst>
      <p:ext uri="{BB962C8B-B14F-4D97-AF65-F5344CB8AC3E}">
        <p14:creationId xmlns:p14="http://schemas.microsoft.com/office/powerpoint/2010/main" val="2172302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t>
            </a:r>
            <a:r>
              <a:rPr lang="zh-CN" altLang="en-US" dirty="0" smtClean="0"/>
              <a:t>视图层 用</a:t>
            </a:r>
            <a:r>
              <a:rPr lang="en-US" altLang="zh-CN" dirty="0" smtClean="0"/>
              <a:t>HTML</a:t>
            </a:r>
            <a:r>
              <a:rPr lang="zh-CN" altLang="en-US" dirty="0" smtClean="0"/>
              <a:t>、</a:t>
            </a:r>
            <a:r>
              <a:rPr lang="en-US" altLang="zh-CN" dirty="0" err="1" smtClean="0"/>
              <a:t>javascript</a:t>
            </a:r>
            <a:r>
              <a:rPr lang="zh-CN" altLang="en-US" dirty="0" smtClean="0"/>
              <a:t>编写对应业务逻辑的网页界面。调用数据录入组件完成诊断流程子页面，并实现数据交互接口模块</a:t>
            </a:r>
          </a:p>
          <a:p>
            <a:r>
              <a:rPr lang="en-US" altLang="zh-CN" dirty="0" smtClean="0"/>
              <a:t>2.</a:t>
            </a:r>
            <a:r>
              <a:rPr lang="zh-CN" altLang="en-US" dirty="0" smtClean="0"/>
              <a:t>模型层 搭建</a:t>
            </a:r>
            <a:r>
              <a:rPr lang="en-US" altLang="zh-CN" dirty="0" err="1" smtClean="0"/>
              <a:t>MongoDB</a:t>
            </a:r>
            <a:r>
              <a:rPr lang="zh-CN" altLang="en-US" dirty="0" smtClean="0"/>
              <a:t>集群，利用</a:t>
            </a:r>
            <a:r>
              <a:rPr lang="en-US" altLang="zh-CN" dirty="0" err="1" smtClean="0"/>
              <a:t>Mongodb</a:t>
            </a:r>
            <a:r>
              <a:rPr lang="zh-CN" altLang="en-US" dirty="0" smtClean="0"/>
              <a:t>数据库驱动编写数据操作接口，实现数据的增删查改功能</a:t>
            </a:r>
          </a:p>
          <a:p>
            <a:r>
              <a:rPr lang="en-US" altLang="zh-CN" dirty="0" smtClean="0"/>
              <a:t>3.</a:t>
            </a:r>
            <a:r>
              <a:rPr lang="zh-CN" altLang="en-US" dirty="0" smtClean="0"/>
              <a:t>控制层 通过调用模型层的接口和推理引擎接口实现系统的新建病人信息、问诊流程、问诊信息保存、病人信息查询、问诊信息查询等业务逻辑</a:t>
            </a:r>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23</a:t>
            </a:fld>
            <a:endParaRPr lang="zh-CN" altLang="en-US"/>
          </a:p>
        </p:txBody>
      </p:sp>
    </p:spTree>
    <p:extLst>
      <p:ext uri="{BB962C8B-B14F-4D97-AF65-F5344CB8AC3E}">
        <p14:creationId xmlns:p14="http://schemas.microsoft.com/office/powerpoint/2010/main" val="33728999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29</a:t>
            </a:fld>
            <a:endParaRPr lang="en-US" altLang="zh-CN" smtClean="0">
              <a:solidFill>
                <a:srgbClr val="000000"/>
              </a:solidFill>
              <a:latin typeface="Arial" charset="0"/>
            </a:endParaRPr>
          </a:p>
        </p:txBody>
      </p:sp>
    </p:spTree>
    <p:extLst>
      <p:ext uri="{BB962C8B-B14F-4D97-AF65-F5344CB8AC3E}">
        <p14:creationId xmlns:p14="http://schemas.microsoft.com/office/powerpoint/2010/main" val="3178176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38</a:t>
            </a:fld>
            <a:endParaRPr lang="en-US" altLang="zh-CN" smtClean="0">
              <a:solidFill>
                <a:srgbClr val="000000"/>
              </a:solidFill>
              <a:latin typeface="Arial" charset="0"/>
            </a:endParaRPr>
          </a:p>
        </p:txBody>
      </p:sp>
    </p:spTree>
    <p:extLst>
      <p:ext uri="{BB962C8B-B14F-4D97-AF65-F5344CB8AC3E}">
        <p14:creationId xmlns:p14="http://schemas.microsoft.com/office/powerpoint/2010/main" val="611302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44</a:t>
            </a:fld>
            <a:endParaRPr lang="en-US" altLang="zh-CN" smtClean="0">
              <a:solidFill>
                <a:srgbClr val="000000"/>
              </a:solidFill>
              <a:latin typeface="Arial" charset="0"/>
            </a:endParaRPr>
          </a:p>
        </p:txBody>
      </p:sp>
    </p:spTree>
    <p:extLst>
      <p:ext uri="{BB962C8B-B14F-4D97-AF65-F5344CB8AC3E}">
        <p14:creationId xmlns:p14="http://schemas.microsoft.com/office/powerpoint/2010/main" val="2139568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社区医疗服务为居民提供基本的医疗服务，是我国医疗体制改革和社区建设的重要组成部分。它是以人的保健为中心、家庭为单位、社区为范围导向，以妇女儿童、老年人、慢性病、残疾人和脆弱人群为重点，以解决社区主要问题、满足社区基本卫生需求为目的，融预防、医疗、保健、健康教育为一体的，有效、经济、综合、连续的基层医疗服</a:t>
            </a:r>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3</a:t>
            </a:fld>
            <a:endParaRPr lang="zh-CN" altLang="en-US"/>
          </a:p>
        </p:txBody>
      </p:sp>
    </p:spTree>
    <p:extLst>
      <p:ext uri="{BB962C8B-B14F-4D97-AF65-F5344CB8AC3E}">
        <p14:creationId xmlns:p14="http://schemas.microsoft.com/office/powerpoint/2010/main" val="3012511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临床专业技能指医生应用临床技能和经验迅速判断病人健康状况和建立诊断的能力以及判断病人对干预措施可能获得的效益和风险比的能</a:t>
            </a:r>
          </a:p>
          <a:p>
            <a:r>
              <a:rPr lang="zh-CN" altLang="en-US" dirty="0" smtClean="0"/>
              <a:t>力</a:t>
            </a:r>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4</a:t>
            </a:fld>
            <a:endParaRPr lang="zh-CN" altLang="en-US"/>
          </a:p>
        </p:txBody>
      </p:sp>
    </p:spTree>
    <p:extLst>
      <p:ext uri="{BB962C8B-B14F-4D97-AF65-F5344CB8AC3E}">
        <p14:creationId xmlns:p14="http://schemas.microsoft.com/office/powerpoint/2010/main" val="587599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如</a:t>
            </a:r>
            <a:r>
              <a:rPr lang="en-US" altLang="zh-CN" dirty="0" smtClean="0"/>
              <a:t>2005</a:t>
            </a:r>
            <a:r>
              <a:rPr lang="zh-CN" altLang="en-US" dirty="0" smtClean="0"/>
              <a:t>年发表于</a:t>
            </a:r>
            <a:r>
              <a:rPr lang="en-US" altLang="zh-CN" dirty="0" smtClean="0"/>
              <a:t>JAMA</a:t>
            </a:r>
            <a:r>
              <a:rPr lang="zh-CN" altLang="en-US" dirty="0" smtClean="0"/>
              <a:t>的系统性回顾中显示，</a:t>
            </a:r>
            <a:r>
              <a:rPr lang="en-US" altLang="zh-CN" dirty="0" smtClean="0"/>
              <a:t>97</a:t>
            </a:r>
            <a:r>
              <a:rPr lang="zh-CN" altLang="en-US" dirty="0" smtClean="0"/>
              <a:t>项经过严格挑选的随机研究中</a:t>
            </a:r>
            <a:r>
              <a:rPr lang="en-US" altLang="zh-CN" dirty="0" smtClean="0"/>
              <a:t>62</a:t>
            </a:r>
            <a:r>
              <a:rPr lang="zh-CN" altLang="en-US" dirty="0" smtClean="0"/>
              <a:t>份（</a:t>
            </a:r>
            <a:r>
              <a:rPr lang="en-US" altLang="zh-CN" dirty="0" smtClean="0"/>
              <a:t>64%</a:t>
            </a:r>
            <a:r>
              <a:rPr lang="zh-CN" altLang="en-US" dirty="0" smtClean="0"/>
              <a:t>）发现临床决策支持系统可提高医生的工作质量</a:t>
            </a:r>
            <a:r>
              <a:rPr lang="en-US" altLang="zh-CN" dirty="0" smtClean="0"/>
              <a:t>[8]</a:t>
            </a:r>
            <a:r>
              <a:rPr lang="zh-CN" altLang="en-US" dirty="0" smtClean="0"/>
              <a:t>，这个结果与</a:t>
            </a:r>
            <a:r>
              <a:rPr lang="en-US" altLang="zh-CN" dirty="0" smtClean="0"/>
              <a:t>1998</a:t>
            </a:r>
            <a:r>
              <a:rPr lang="zh-CN" altLang="en-US" dirty="0" smtClean="0"/>
              <a:t>年同样发表于</a:t>
            </a:r>
            <a:r>
              <a:rPr lang="en-US" altLang="zh-CN" dirty="0" smtClean="0"/>
              <a:t>JAMA</a:t>
            </a:r>
            <a:r>
              <a:rPr lang="zh-CN" altLang="en-US" dirty="0" smtClean="0"/>
              <a:t>的</a:t>
            </a:r>
            <a:r>
              <a:rPr lang="en-US" altLang="zh-CN" dirty="0" smtClean="0"/>
              <a:t>66%</a:t>
            </a:r>
            <a:r>
              <a:rPr lang="zh-CN" altLang="en-US" dirty="0" smtClean="0"/>
              <a:t>（</a:t>
            </a:r>
            <a:r>
              <a:rPr lang="en-US" altLang="zh-CN" dirty="0" smtClean="0"/>
              <a:t>43/65</a:t>
            </a:r>
            <a:r>
              <a:rPr lang="zh-CN" altLang="en-US" dirty="0" smtClean="0"/>
              <a:t>）的结果相类似</a:t>
            </a:r>
            <a:r>
              <a:rPr lang="en-US" altLang="zh-CN" dirty="0" smtClean="0"/>
              <a:t>[7]</a:t>
            </a:r>
            <a:r>
              <a:rPr lang="zh-CN" altLang="en-US" dirty="0" smtClean="0"/>
              <a:t> </a:t>
            </a:r>
            <a:r>
              <a:rPr lang="en-US" altLang="zh-CN" dirty="0" smtClean="0"/>
              <a:t>1.</a:t>
            </a:r>
            <a:r>
              <a:rPr lang="zh-CN" altLang="en-US" dirty="0" smtClean="0"/>
              <a:t>帮助医生解决复杂的医学问题，作为医生诊断、治疗以及预防的辅助工具</a:t>
            </a:r>
          </a:p>
          <a:p>
            <a:r>
              <a:rPr lang="en-US" altLang="zh-CN" dirty="0" smtClean="0"/>
              <a:t>2.</a:t>
            </a:r>
            <a:r>
              <a:rPr lang="zh-CN" altLang="en-US" dirty="0" smtClean="0"/>
              <a:t>帮助医学专家宝贵理论和丰富临床经验的保存、整理和传播</a:t>
            </a:r>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5</a:t>
            </a:fld>
            <a:endParaRPr lang="zh-CN" altLang="en-US"/>
          </a:p>
        </p:txBody>
      </p:sp>
    </p:spTree>
    <p:extLst>
      <p:ext uri="{BB962C8B-B14F-4D97-AF65-F5344CB8AC3E}">
        <p14:creationId xmlns:p14="http://schemas.microsoft.com/office/powerpoint/2010/main" val="2636318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医生给病人看病的这一自然过程可以用人工智能的设计原理和方法来模拟。</a:t>
            </a:r>
          </a:p>
          <a:p>
            <a:r>
              <a:rPr lang="zh-CN" altLang="en-US" dirty="0" smtClean="0"/>
              <a:t>这就是临床决策支持系统。临床决策支持系统对医生看病的观察、诊断和治疗模</a:t>
            </a:r>
            <a:endParaRPr lang="en-US" altLang="zh-CN" dirty="0" smtClean="0"/>
          </a:p>
          <a:p>
            <a:r>
              <a:rPr lang="zh-CN" altLang="en-US" dirty="0" smtClean="0"/>
              <a:t>充分利用各地的医疗专家的知识和诊疗经验，在先进技术手段的支持下帮助并提高城乡基层医护人员的诊疗水平，做到“知识与技术下基层”，使一些常见病、多发病在城乡社区医院做到规范化诊疗</a:t>
            </a:r>
            <a:r>
              <a:rPr lang="en-US" altLang="zh-CN" dirty="0" smtClean="0"/>
              <a:t>White Paper that presents a roadmap for national action on clinical decision support</a:t>
            </a:r>
            <a:endParaRPr lang="zh-CN" altLang="en-US" dirty="0" smtClean="0"/>
          </a:p>
          <a:p>
            <a:endParaRPr lang="en-US" altLang="zh-CN" dirty="0" smtClean="0"/>
          </a:p>
          <a:p>
            <a:endParaRPr lang="zh-CN" altLang="en-US" dirty="0" smtClean="0"/>
          </a:p>
          <a:p>
            <a:r>
              <a:rPr lang="zh-CN" altLang="en-US" dirty="0" smtClean="0"/>
              <a:t>拟过程包括病人数据收集、医生医学知识和经验收集、病人情况和医学规则匹配、</a:t>
            </a:r>
          </a:p>
          <a:p>
            <a:r>
              <a:rPr lang="zh-CN" altLang="en-US" dirty="0" smtClean="0"/>
              <a:t>解释匹配结果以及给出建议等过程</a:t>
            </a:r>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6</a:t>
            </a:fld>
            <a:endParaRPr lang="zh-CN" altLang="en-US"/>
          </a:p>
        </p:txBody>
      </p:sp>
    </p:spTree>
    <p:extLst>
      <p:ext uri="{BB962C8B-B14F-4D97-AF65-F5344CB8AC3E}">
        <p14:creationId xmlns:p14="http://schemas.microsoft.com/office/powerpoint/2010/main" val="1760942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 Roadmap for National Action on Clinical Decision Support</a:t>
            </a:r>
          </a:p>
          <a:p>
            <a:endParaRPr lang="en-US" altLang="zh-CN" dirty="0" smtClean="0"/>
          </a:p>
          <a:p>
            <a:endParaRPr lang="zh-CN" altLang="en-US" dirty="0" smtClean="0"/>
          </a:p>
          <a:p>
            <a:r>
              <a:rPr lang="zh-CN" altLang="en-US" dirty="0" smtClean="0"/>
              <a:t>拟过程包括病人数据收集、医生医学知识和经验收集、病人情况和医学规则匹配、</a:t>
            </a:r>
          </a:p>
          <a:p>
            <a:r>
              <a:rPr lang="zh-CN" altLang="en-US" dirty="0" smtClean="0"/>
              <a:t>解释匹配结果以及给出建议等过程</a:t>
            </a:r>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7</a:t>
            </a:fld>
            <a:endParaRPr lang="zh-CN" altLang="en-US"/>
          </a:p>
        </p:txBody>
      </p:sp>
    </p:spTree>
    <p:extLst>
      <p:ext uri="{BB962C8B-B14F-4D97-AF65-F5344CB8AC3E}">
        <p14:creationId xmlns:p14="http://schemas.microsoft.com/office/powerpoint/2010/main" val="1760942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设备部署 服务模式 使用方式 升级更新 </a:t>
            </a:r>
          </a:p>
          <a:p>
            <a:r>
              <a:rPr lang="en-US" altLang="zh-CN" dirty="0" err="1" smtClean="0"/>
              <a:t>SaaS</a:t>
            </a:r>
            <a:r>
              <a:rPr lang="en-US" altLang="zh-CN" dirty="0" smtClean="0"/>
              <a:t> </a:t>
            </a:r>
            <a:r>
              <a:rPr lang="zh-CN" altLang="en-US" dirty="0" smtClean="0"/>
              <a:t>模式 定期为定购的服务支付费用 只需要使用最简单的 </a:t>
            </a:r>
            <a:r>
              <a:rPr lang="en-US" altLang="zh-CN" dirty="0" smtClean="0"/>
              <a:t>PC </a:t>
            </a:r>
            <a:r>
              <a:rPr lang="zh-CN" altLang="en-US" dirty="0" smtClean="0"/>
              <a:t>设备 由厂商提供专业维护和服务 任何可接入 </a:t>
            </a:r>
            <a:r>
              <a:rPr lang="en-US" altLang="zh-CN" dirty="0" smtClean="0"/>
              <a:t>Internet </a:t>
            </a:r>
            <a:r>
              <a:rPr lang="zh-CN" altLang="en-US" dirty="0" smtClean="0"/>
              <a:t>的地方与时间使用 通过互联网随时更新软件使用的版本针对社区疾病的临床决策支持系统</a:t>
            </a:r>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8</a:t>
            </a:fld>
            <a:endParaRPr lang="zh-CN" altLang="en-US"/>
          </a:p>
        </p:txBody>
      </p:sp>
    </p:spTree>
    <p:extLst>
      <p:ext uri="{BB962C8B-B14F-4D97-AF65-F5344CB8AC3E}">
        <p14:creationId xmlns:p14="http://schemas.microsoft.com/office/powerpoint/2010/main" val="528621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10</a:t>
            </a:fld>
            <a:endParaRPr lang="en-US" altLang="zh-CN" smtClean="0">
              <a:solidFill>
                <a:srgbClr val="000000"/>
              </a:solidFill>
              <a:latin typeface="Arial" charset="0"/>
            </a:endParaRPr>
          </a:p>
        </p:txBody>
      </p:sp>
    </p:spTree>
    <p:extLst>
      <p:ext uri="{BB962C8B-B14F-4D97-AF65-F5344CB8AC3E}">
        <p14:creationId xmlns:p14="http://schemas.microsoft.com/office/powerpoint/2010/main" val="2413854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13</a:t>
            </a:fld>
            <a:endParaRPr lang="zh-CN" altLang="en-US"/>
          </a:p>
        </p:txBody>
      </p:sp>
    </p:spTree>
    <p:extLst>
      <p:ext uri="{BB962C8B-B14F-4D97-AF65-F5344CB8AC3E}">
        <p14:creationId xmlns:p14="http://schemas.microsoft.com/office/powerpoint/2010/main" val="2738794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6A9FB0C-B183-40D2-95EB-93C86A997F4D}" type="datetimeFigureOut">
              <a:rPr lang="zh-CN" altLang="en-US" smtClean="0"/>
              <a:t>2014/1/9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550234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A9FB0C-B183-40D2-95EB-93C86A997F4D}" type="datetimeFigureOut">
              <a:rPr lang="zh-CN" altLang="en-US" smtClean="0"/>
              <a:t>2014/1/9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1465819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A9FB0C-B183-40D2-95EB-93C86A997F4D}" type="datetimeFigureOut">
              <a:rPr lang="zh-CN" altLang="en-US" smtClean="0"/>
              <a:t>2014/1/9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1333639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32FB4426-5738-4515-A79A-7AFEF728041A}" type="slidenum">
              <a:rPr lang="en-US" altLang="zh-CN"/>
              <a:pPr>
                <a:defRPr/>
              </a:pPr>
              <a:t>‹#›</a:t>
            </a:fld>
            <a:endParaRPr lang="en-US" altLang="zh-CN"/>
          </a:p>
        </p:txBody>
      </p:sp>
    </p:spTree>
    <p:extLst>
      <p:ext uri="{BB962C8B-B14F-4D97-AF65-F5344CB8AC3E}">
        <p14:creationId xmlns:p14="http://schemas.microsoft.com/office/powerpoint/2010/main" val="30218240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1F81533B-888C-4A32-B1D3-39D778DA3F0A}" type="slidenum">
              <a:rPr lang="en-US" altLang="zh-CN"/>
              <a:pPr>
                <a:defRPr/>
              </a:pPr>
              <a:t>‹#›</a:t>
            </a:fld>
            <a:endParaRPr lang="en-US" altLang="zh-CN"/>
          </a:p>
        </p:txBody>
      </p:sp>
    </p:spTree>
    <p:extLst>
      <p:ext uri="{BB962C8B-B14F-4D97-AF65-F5344CB8AC3E}">
        <p14:creationId xmlns:p14="http://schemas.microsoft.com/office/powerpoint/2010/main" val="1904760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5A8FFCAC-800E-4FC6-923C-7475918DC2D1}" type="slidenum">
              <a:rPr lang="en-US" altLang="zh-CN"/>
              <a:pPr>
                <a:defRPr/>
              </a:pPr>
              <a:t>‹#›</a:t>
            </a:fld>
            <a:endParaRPr lang="en-US" altLang="zh-CN"/>
          </a:p>
        </p:txBody>
      </p:sp>
    </p:spTree>
    <p:extLst>
      <p:ext uri="{BB962C8B-B14F-4D97-AF65-F5344CB8AC3E}">
        <p14:creationId xmlns:p14="http://schemas.microsoft.com/office/powerpoint/2010/main" val="14336067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CD89F224-AFF1-4D47-940B-D850241BD4D6}" type="slidenum">
              <a:rPr lang="en-US" altLang="zh-CN"/>
              <a:pPr>
                <a:defRPr/>
              </a:pPr>
              <a:t>‹#›</a:t>
            </a:fld>
            <a:endParaRPr lang="en-US" altLang="zh-CN"/>
          </a:p>
        </p:txBody>
      </p:sp>
    </p:spTree>
    <p:extLst>
      <p:ext uri="{BB962C8B-B14F-4D97-AF65-F5344CB8AC3E}">
        <p14:creationId xmlns:p14="http://schemas.microsoft.com/office/powerpoint/2010/main" val="6833881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8"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12BECFE9-0E7B-4F03-B555-78B9B661D307}" type="slidenum">
              <a:rPr lang="en-US" altLang="zh-CN"/>
              <a:pPr>
                <a:defRPr/>
              </a:pPr>
              <a:t>‹#›</a:t>
            </a:fld>
            <a:endParaRPr lang="en-US" altLang="zh-CN"/>
          </a:p>
        </p:txBody>
      </p:sp>
    </p:spTree>
    <p:extLst>
      <p:ext uri="{BB962C8B-B14F-4D97-AF65-F5344CB8AC3E}">
        <p14:creationId xmlns:p14="http://schemas.microsoft.com/office/powerpoint/2010/main" val="33527668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47687745-32C5-46B2-B2C7-FFC9046A7558}" type="slidenum">
              <a:rPr lang="en-US" altLang="zh-CN"/>
              <a:pPr>
                <a:defRPr/>
              </a:pPr>
              <a:t>‹#›</a:t>
            </a:fld>
            <a:endParaRPr lang="en-US" altLang="zh-CN"/>
          </a:p>
        </p:txBody>
      </p:sp>
    </p:spTree>
    <p:extLst>
      <p:ext uri="{BB962C8B-B14F-4D97-AF65-F5344CB8AC3E}">
        <p14:creationId xmlns:p14="http://schemas.microsoft.com/office/powerpoint/2010/main" val="28361837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Picture 6" descr="D:\My Documents\数字化医疗工程技术开发\PPT准备\课题五\背景.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D2A91896-4F5D-4807-B8D8-2588A25F2E34}" type="slidenum">
              <a:rPr lang="en-US" altLang="zh-CN"/>
              <a:pPr>
                <a:defRPr/>
              </a:pPr>
              <a:t>‹#›</a:t>
            </a:fld>
            <a:endParaRPr lang="en-US" altLang="zh-CN" dirty="0"/>
          </a:p>
        </p:txBody>
      </p:sp>
    </p:spTree>
    <p:extLst>
      <p:ext uri="{BB962C8B-B14F-4D97-AF65-F5344CB8AC3E}">
        <p14:creationId xmlns:p14="http://schemas.microsoft.com/office/powerpoint/2010/main" val="26805061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5" name="Picture 1" descr="D:\My Documents\数字化医疗工程技术开发\PPT准备\课题五\背景.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7" name="Rectangle 6"/>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8" name="Rectangle 7"/>
          <p:cNvSpPr>
            <a:spLocks noGrp="1" noChangeArrowheads="1"/>
          </p:cNvSpPr>
          <p:nvPr>
            <p:ph type="sldNum" sz="quarter" idx="12"/>
          </p:nvPr>
        </p:nvSpPr>
        <p:spPr/>
        <p:txBody>
          <a:bodyPr/>
          <a:lstStyle>
            <a:lvl1pPr fontAlgn="auto">
              <a:spcBef>
                <a:spcPts val="0"/>
              </a:spcBef>
              <a:spcAft>
                <a:spcPts val="0"/>
              </a:spcAft>
              <a:defRPr/>
            </a:lvl1pPr>
          </a:lstStyle>
          <a:p>
            <a:pPr>
              <a:defRPr/>
            </a:pPr>
            <a:fld id="{A490D66C-8351-4BCF-923D-AF0F43F01F05}" type="slidenum">
              <a:rPr lang="en-US" altLang="zh-CN"/>
              <a:pPr>
                <a:defRPr/>
              </a:pPr>
              <a:t>‹#›</a:t>
            </a:fld>
            <a:endParaRPr lang="en-US" altLang="zh-CN"/>
          </a:p>
        </p:txBody>
      </p:sp>
    </p:spTree>
    <p:extLst>
      <p:ext uri="{BB962C8B-B14F-4D97-AF65-F5344CB8AC3E}">
        <p14:creationId xmlns:p14="http://schemas.microsoft.com/office/powerpoint/2010/main" val="4201284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A9FB0C-B183-40D2-95EB-93C86A997F4D}" type="datetimeFigureOut">
              <a:rPr lang="zh-CN" altLang="en-US" smtClean="0"/>
              <a:t>2014/1/9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42343991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5" name="Picture 1" descr="D:\My Documents\数字化医疗工程技术开发\PPT准备\课题五\背景.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7" name="Rectangle 6"/>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8" name="Rectangle 7"/>
          <p:cNvSpPr>
            <a:spLocks noGrp="1" noChangeArrowheads="1"/>
          </p:cNvSpPr>
          <p:nvPr>
            <p:ph type="sldNum" sz="quarter" idx="12"/>
          </p:nvPr>
        </p:nvSpPr>
        <p:spPr/>
        <p:txBody>
          <a:bodyPr/>
          <a:lstStyle>
            <a:lvl1pPr fontAlgn="auto">
              <a:spcBef>
                <a:spcPts val="0"/>
              </a:spcBef>
              <a:spcAft>
                <a:spcPts val="0"/>
              </a:spcAft>
              <a:defRPr/>
            </a:lvl1pPr>
          </a:lstStyle>
          <a:p>
            <a:pPr>
              <a:defRPr/>
            </a:pPr>
            <a:fld id="{6A0B98E0-37D5-4E26-A07C-C930531193E7}" type="slidenum">
              <a:rPr lang="en-US" altLang="zh-CN"/>
              <a:pPr>
                <a:defRPr/>
              </a:pPr>
              <a:t>‹#›</a:t>
            </a:fld>
            <a:endParaRPr lang="en-US" altLang="zh-CN"/>
          </a:p>
        </p:txBody>
      </p:sp>
    </p:spTree>
    <p:extLst>
      <p:ext uri="{BB962C8B-B14F-4D97-AF65-F5344CB8AC3E}">
        <p14:creationId xmlns:p14="http://schemas.microsoft.com/office/powerpoint/2010/main" val="36394513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88328D6D-200D-4FB9-A4D7-2D339A530A12}" type="slidenum">
              <a:rPr lang="en-US" altLang="zh-CN"/>
              <a:pPr>
                <a:defRPr/>
              </a:pPr>
              <a:t>‹#›</a:t>
            </a:fld>
            <a:endParaRPr lang="en-US" altLang="zh-CN"/>
          </a:p>
        </p:txBody>
      </p:sp>
    </p:spTree>
    <p:extLst>
      <p:ext uri="{BB962C8B-B14F-4D97-AF65-F5344CB8AC3E}">
        <p14:creationId xmlns:p14="http://schemas.microsoft.com/office/powerpoint/2010/main" val="36870602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CB6C57CD-F18A-4AC2-8057-6FFF343A0A19}" type="slidenum">
              <a:rPr lang="en-US" altLang="zh-CN"/>
              <a:pPr>
                <a:defRPr/>
              </a:pPr>
              <a:t>‹#›</a:t>
            </a:fld>
            <a:endParaRPr lang="en-US" altLang="zh-CN"/>
          </a:p>
        </p:txBody>
      </p:sp>
    </p:spTree>
    <p:extLst>
      <p:ext uri="{BB962C8B-B14F-4D97-AF65-F5344CB8AC3E}">
        <p14:creationId xmlns:p14="http://schemas.microsoft.com/office/powerpoint/2010/main" val="18125613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25963"/>
          </a:xfrm>
        </p:spPr>
        <p:txBody>
          <a:bodyPr/>
          <a:lstStyle/>
          <a:p>
            <a:pPr lvl="0"/>
            <a:endParaRPr lang="zh-CN" altLang="en-US" noProof="0" smtClean="0"/>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54A111D5-406D-48FC-A661-70174EFC167C}" type="slidenum">
              <a:rPr lang="en-US" altLang="zh-CN"/>
              <a:pPr>
                <a:defRPr/>
              </a:pPr>
              <a:t>‹#›</a:t>
            </a:fld>
            <a:endParaRPr lang="en-US" altLang="zh-CN"/>
          </a:p>
        </p:txBody>
      </p:sp>
    </p:spTree>
    <p:extLst>
      <p:ext uri="{BB962C8B-B14F-4D97-AF65-F5344CB8AC3E}">
        <p14:creationId xmlns:p14="http://schemas.microsoft.com/office/powerpoint/2010/main" val="41554300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6837C295-7D68-4988-90C3-9DF21B518A27}" type="slidenum">
              <a:rPr lang="en-US" altLang="zh-CN"/>
              <a:pPr>
                <a:defRPr/>
              </a:pPr>
              <a:t>‹#›</a:t>
            </a:fld>
            <a:endParaRPr lang="en-US" altLang="zh-CN"/>
          </a:p>
        </p:txBody>
      </p:sp>
    </p:spTree>
    <p:extLst>
      <p:ext uri="{BB962C8B-B14F-4D97-AF65-F5344CB8AC3E}">
        <p14:creationId xmlns:p14="http://schemas.microsoft.com/office/powerpoint/2010/main" val="12300367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6"/>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Date Placeholder 3"/>
          <p:cNvSpPr>
            <a:spLocks noGrp="1" noChangeArrowheads="1"/>
          </p:cNvSpPr>
          <p:nvPr>
            <p:ph type="dt" sz="half" idx="10"/>
          </p:nvPr>
        </p:nvSpPr>
        <p:spPr>
          <a:ln/>
        </p:spPr>
        <p:txBody>
          <a:bodyPr/>
          <a:lstStyle>
            <a:lvl1pPr>
              <a:defRPr/>
            </a:lvl1pPr>
          </a:lstStyle>
          <a:p>
            <a:pPr>
              <a:defRPr/>
            </a:pPr>
            <a:fld id="{18F9568F-B068-467A-A5BB-FC8244D50042}" type="datetimeFigureOut">
              <a:rPr lang="zh-CN" altLang="en-US"/>
              <a:pPr>
                <a:defRPr/>
              </a:pPr>
              <a:t>2014/1/9</a:t>
            </a:fld>
            <a:endParaRPr lang="zh-CN" altLang="en-US"/>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en-US"/>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24C88D6F-68DF-418E-961B-3C151A48563F}" type="slidenum">
              <a:rPr lang="zh-CN" altLang="en-US"/>
              <a:pPr>
                <a:defRPr/>
              </a:pPr>
              <a:t>‹#›</a:t>
            </a:fld>
            <a:endParaRPr lang="zh-CN" altLang="en-US"/>
          </a:p>
        </p:txBody>
      </p:sp>
    </p:spTree>
    <p:extLst>
      <p:ext uri="{BB962C8B-B14F-4D97-AF65-F5344CB8AC3E}">
        <p14:creationId xmlns:p14="http://schemas.microsoft.com/office/powerpoint/2010/main" val="42889701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Date Placeholder 3"/>
          <p:cNvSpPr>
            <a:spLocks noGrp="1" noChangeArrowheads="1"/>
          </p:cNvSpPr>
          <p:nvPr>
            <p:ph type="dt" sz="half" idx="10"/>
          </p:nvPr>
        </p:nvSpPr>
        <p:spPr>
          <a:ln/>
        </p:spPr>
        <p:txBody>
          <a:bodyPr/>
          <a:lstStyle>
            <a:lvl1pPr>
              <a:defRPr/>
            </a:lvl1pPr>
          </a:lstStyle>
          <a:p>
            <a:pPr>
              <a:defRPr/>
            </a:pPr>
            <a:fld id="{B06748C4-F395-4CC3-A10E-9F811CD6B035}" type="datetimeFigureOut">
              <a:rPr lang="zh-CN" altLang="en-US"/>
              <a:pPr>
                <a:defRPr/>
              </a:pPr>
              <a:t>2014/1/9</a:t>
            </a:fld>
            <a:endParaRPr lang="zh-CN" altLang="en-US"/>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en-US"/>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470D6DE6-62E2-478D-87B8-F6190CD5F998}" type="slidenum">
              <a:rPr lang="zh-CN" altLang="en-US"/>
              <a:pPr>
                <a:defRPr/>
              </a:pPr>
              <a:t>‹#›</a:t>
            </a:fld>
            <a:endParaRPr lang="zh-CN" altLang="en-US"/>
          </a:p>
        </p:txBody>
      </p:sp>
    </p:spTree>
    <p:extLst>
      <p:ext uri="{BB962C8B-B14F-4D97-AF65-F5344CB8AC3E}">
        <p14:creationId xmlns:p14="http://schemas.microsoft.com/office/powerpoint/2010/main" val="438553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710" y="4406901"/>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710"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Date Placeholder 3"/>
          <p:cNvSpPr>
            <a:spLocks noGrp="1" noChangeArrowheads="1"/>
          </p:cNvSpPr>
          <p:nvPr>
            <p:ph type="dt" sz="half" idx="10"/>
          </p:nvPr>
        </p:nvSpPr>
        <p:spPr>
          <a:ln/>
        </p:spPr>
        <p:txBody>
          <a:bodyPr/>
          <a:lstStyle>
            <a:lvl1pPr>
              <a:defRPr/>
            </a:lvl1pPr>
          </a:lstStyle>
          <a:p>
            <a:pPr>
              <a:defRPr/>
            </a:pPr>
            <a:fld id="{0F07A14B-6307-4D48-9EF5-2863ADE2DF2B}" type="datetimeFigureOut">
              <a:rPr lang="zh-CN" altLang="en-US"/>
              <a:pPr>
                <a:defRPr/>
              </a:pPr>
              <a:t>2014/1/9</a:t>
            </a:fld>
            <a:endParaRPr lang="zh-CN" altLang="en-US"/>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en-US"/>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B4BF0D97-BBA0-4113-ABA2-038E953406EF}" type="slidenum">
              <a:rPr lang="zh-CN" altLang="en-US"/>
              <a:pPr>
                <a:defRPr/>
              </a:pPr>
              <a:t>‹#›</a:t>
            </a:fld>
            <a:endParaRPr lang="zh-CN" altLang="en-US"/>
          </a:p>
        </p:txBody>
      </p:sp>
    </p:spTree>
    <p:extLst>
      <p:ext uri="{BB962C8B-B14F-4D97-AF65-F5344CB8AC3E}">
        <p14:creationId xmlns:p14="http://schemas.microsoft.com/office/powerpoint/2010/main" val="33790226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Date Placeholder 3"/>
          <p:cNvSpPr>
            <a:spLocks noGrp="1" noChangeArrowheads="1"/>
          </p:cNvSpPr>
          <p:nvPr>
            <p:ph type="dt" sz="half" idx="10"/>
          </p:nvPr>
        </p:nvSpPr>
        <p:spPr>
          <a:ln/>
        </p:spPr>
        <p:txBody>
          <a:bodyPr/>
          <a:lstStyle>
            <a:lvl1pPr>
              <a:defRPr/>
            </a:lvl1pPr>
          </a:lstStyle>
          <a:p>
            <a:pPr>
              <a:defRPr/>
            </a:pPr>
            <a:fld id="{7E17C86E-8082-4A84-9B44-304274614E3C}" type="datetimeFigureOut">
              <a:rPr lang="zh-CN" altLang="en-US"/>
              <a:pPr>
                <a:defRPr/>
              </a:pPr>
              <a:t>2014/1/9</a:t>
            </a:fld>
            <a:endParaRPr lang="zh-CN" altLang="en-US"/>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zh-CN" altLang="en-US"/>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84393885-8636-4DFC-8CF5-AB84968F538C}" type="slidenum">
              <a:rPr lang="zh-CN" altLang="en-US"/>
              <a:pPr>
                <a:defRPr/>
              </a:pPr>
              <a:t>‹#›</a:t>
            </a:fld>
            <a:endParaRPr lang="zh-CN" altLang="en-US"/>
          </a:p>
        </p:txBody>
      </p:sp>
    </p:spTree>
    <p:extLst>
      <p:ext uri="{BB962C8B-B14F-4D97-AF65-F5344CB8AC3E}">
        <p14:creationId xmlns:p14="http://schemas.microsoft.com/office/powerpoint/2010/main" val="6209944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3979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3979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4628" y="1535113"/>
            <a:ext cx="404217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4628" y="2174875"/>
            <a:ext cx="404217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Date Placeholder 3"/>
          <p:cNvSpPr>
            <a:spLocks noGrp="1" noChangeArrowheads="1"/>
          </p:cNvSpPr>
          <p:nvPr>
            <p:ph type="dt" sz="half" idx="10"/>
          </p:nvPr>
        </p:nvSpPr>
        <p:spPr>
          <a:ln/>
        </p:spPr>
        <p:txBody>
          <a:bodyPr/>
          <a:lstStyle>
            <a:lvl1pPr>
              <a:defRPr/>
            </a:lvl1pPr>
          </a:lstStyle>
          <a:p>
            <a:pPr>
              <a:defRPr/>
            </a:pPr>
            <a:fld id="{A9EE791E-07D4-4379-8EF0-AACF085CDACF}" type="datetimeFigureOut">
              <a:rPr lang="zh-CN" altLang="en-US"/>
              <a:pPr>
                <a:defRPr/>
              </a:pPr>
              <a:t>2014/1/9</a:t>
            </a:fld>
            <a:endParaRPr lang="zh-CN" altLang="en-US"/>
          </a:p>
        </p:txBody>
      </p:sp>
      <p:sp>
        <p:nvSpPr>
          <p:cNvPr id="8" name="Footer Placeholder 4"/>
          <p:cNvSpPr>
            <a:spLocks noGrp="1" noChangeArrowheads="1"/>
          </p:cNvSpPr>
          <p:nvPr>
            <p:ph type="ftr" sz="quarter" idx="11"/>
          </p:nvPr>
        </p:nvSpPr>
        <p:spPr>
          <a:ln/>
        </p:spPr>
        <p:txBody>
          <a:bodyPr/>
          <a:lstStyle>
            <a:lvl1pPr>
              <a:defRPr/>
            </a:lvl1pPr>
          </a:lstStyle>
          <a:p>
            <a:pPr>
              <a:defRPr/>
            </a:pPr>
            <a:endParaRPr lang="zh-CN" altLang="en-US"/>
          </a:p>
        </p:txBody>
      </p:sp>
      <p:sp>
        <p:nvSpPr>
          <p:cNvPr id="9" name="Slide Number Placeholder 5"/>
          <p:cNvSpPr>
            <a:spLocks noGrp="1" noChangeArrowheads="1"/>
          </p:cNvSpPr>
          <p:nvPr>
            <p:ph type="sldNum" sz="quarter" idx="12"/>
          </p:nvPr>
        </p:nvSpPr>
        <p:spPr>
          <a:ln/>
        </p:spPr>
        <p:txBody>
          <a:bodyPr/>
          <a:lstStyle>
            <a:lvl1pPr>
              <a:defRPr/>
            </a:lvl1pPr>
          </a:lstStyle>
          <a:p>
            <a:pPr>
              <a:defRPr/>
            </a:pPr>
            <a:fld id="{E1BAD4C1-791E-4634-86E7-115CA41EAA04}" type="slidenum">
              <a:rPr lang="zh-CN" altLang="en-US"/>
              <a:pPr>
                <a:defRPr/>
              </a:pPr>
              <a:t>‹#›</a:t>
            </a:fld>
            <a:endParaRPr lang="zh-CN" altLang="en-US"/>
          </a:p>
        </p:txBody>
      </p:sp>
    </p:spTree>
    <p:extLst>
      <p:ext uri="{BB962C8B-B14F-4D97-AF65-F5344CB8AC3E}">
        <p14:creationId xmlns:p14="http://schemas.microsoft.com/office/powerpoint/2010/main" val="2577687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6A9FB0C-B183-40D2-95EB-93C86A997F4D}" type="datetimeFigureOut">
              <a:rPr lang="zh-CN" altLang="en-US" smtClean="0"/>
              <a:t>2014/1/9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182582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Date Placeholder 3"/>
          <p:cNvSpPr>
            <a:spLocks noGrp="1" noChangeArrowheads="1"/>
          </p:cNvSpPr>
          <p:nvPr>
            <p:ph type="dt" sz="half" idx="10"/>
          </p:nvPr>
        </p:nvSpPr>
        <p:spPr>
          <a:ln/>
        </p:spPr>
        <p:txBody>
          <a:bodyPr/>
          <a:lstStyle>
            <a:lvl1pPr>
              <a:defRPr/>
            </a:lvl1pPr>
          </a:lstStyle>
          <a:p>
            <a:pPr>
              <a:defRPr/>
            </a:pPr>
            <a:fld id="{8C709E26-4ABC-48B4-AB1E-E2FAFD53B4C0}" type="datetimeFigureOut">
              <a:rPr lang="zh-CN" altLang="en-US"/>
              <a:pPr>
                <a:defRPr/>
              </a:pPr>
              <a:t>2014/1/9</a:t>
            </a:fld>
            <a:endParaRPr lang="zh-CN" altLang="en-US"/>
          </a:p>
        </p:txBody>
      </p:sp>
      <p:sp>
        <p:nvSpPr>
          <p:cNvPr id="4" name="Footer Placeholder 4"/>
          <p:cNvSpPr>
            <a:spLocks noGrp="1" noChangeArrowheads="1"/>
          </p:cNvSpPr>
          <p:nvPr>
            <p:ph type="ftr" sz="quarter" idx="11"/>
          </p:nvPr>
        </p:nvSpPr>
        <p:spPr>
          <a:ln/>
        </p:spPr>
        <p:txBody>
          <a:bodyPr/>
          <a:lstStyle>
            <a:lvl1pPr>
              <a:defRPr/>
            </a:lvl1pPr>
          </a:lstStyle>
          <a:p>
            <a:pPr>
              <a:defRPr/>
            </a:pPr>
            <a:endParaRPr lang="zh-CN" altLang="en-US"/>
          </a:p>
        </p:txBody>
      </p:sp>
      <p:sp>
        <p:nvSpPr>
          <p:cNvPr id="5" name="Slide Number Placeholder 5"/>
          <p:cNvSpPr>
            <a:spLocks noGrp="1" noChangeArrowheads="1"/>
          </p:cNvSpPr>
          <p:nvPr>
            <p:ph type="sldNum" sz="quarter" idx="12"/>
          </p:nvPr>
        </p:nvSpPr>
        <p:spPr>
          <a:ln/>
        </p:spPr>
        <p:txBody>
          <a:bodyPr/>
          <a:lstStyle>
            <a:lvl1pPr>
              <a:defRPr/>
            </a:lvl1pPr>
          </a:lstStyle>
          <a:p>
            <a:pPr>
              <a:defRPr/>
            </a:pPr>
            <a:fld id="{C403492C-2497-4050-BC29-667D5ECA02D4}" type="slidenum">
              <a:rPr lang="zh-CN" altLang="en-US"/>
              <a:pPr>
                <a:defRPr/>
              </a:pPr>
              <a:t>‹#›</a:t>
            </a:fld>
            <a:endParaRPr lang="zh-CN" altLang="en-US"/>
          </a:p>
        </p:txBody>
      </p:sp>
    </p:spTree>
    <p:extLst>
      <p:ext uri="{BB962C8B-B14F-4D97-AF65-F5344CB8AC3E}">
        <p14:creationId xmlns:p14="http://schemas.microsoft.com/office/powerpoint/2010/main" val="33279411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noChangeArrowheads="1"/>
          </p:cNvSpPr>
          <p:nvPr>
            <p:ph type="dt" sz="half" idx="10"/>
          </p:nvPr>
        </p:nvSpPr>
        <p:spPr>
          <a:ln/>
        </p:spPr>
        <p:txBody>
          <a:bodyPr/>
          <a:lstStyle>
            <a:lvl1pPr>
              <a:defRPr/>
            </a:lvl1pPr>
          </a:lstStyle>
          <a:p>
            <a:pPr>
              <a:defRPr/>
            </a:pPr>
            <a:fld id="{E06FA054-190C-45B1-B4B8-478857701060}" type="datetimeFigureOut">
              <a:rPr lang="zh-CN" altLang="en-US"/>
              <a:pPr>
                <a:defRPr/>
              </a:pPr>
              <a:t>2014/1/9</a:t>
            </a:fld>
            <a:endParaRPr lang="zh-CN" altLang="en-US"/>
          </a:p>
        </p:txBody>
      </p:sp>
      <p:sp>
        <p:nvSpPr>
          <p:cNvPr id="3" name="Footer Placeholder 4"/>
          <p:cNvSpPr>
            <a:spLocks noGrp="1" noChangeArrowheads="1"/>
          </p:cNvSpPr>
          <p:nvPr>
            <p:ph type="ftr" sz="quarter" idx="11"/>
          </p:nvPr>
        </p:nvSpPr>
        <p:spPr>
          <a:ln/>
        </p:spPr>
        <p:txBody>
          <a:bodyPr/>
          <a:lstStyle>
            <a:lvl1pPr>
              <a:defRPr/>
            </a:lvl1pPr>
          </a:lstStyle>
          <a:p>
            <a:pPr>
              <a:defRPr/>
            </a:pPr>
            <a:endParaRPr lang="zh-CN" altLang="en-US"/>
          </a:p>
        </p:txBody>
      </p:sp>
      <p:sp>
        <p:nvSpPr>
          <p:cNvPr id="4" name="Slide Number Placeholder 5"/>
          <p:cNvSpPr>
            <a:spLocks noGrp="1" noChangeArrowheads="1"/>
          </p:cNvSpPr>
          <p:nvPr>
            <p:ph type="sldNum" sz="quarter" idx="12"/>
          </p:nvPr>
        </p:nvSpPr>
        <p:spPr>
          <a:ln/>
        </p:spPr>
        <p:txBody>
          <a:bodyPr/>
          <a:lstStyle>
            <a:lvl1pPr>
              <a:defRPr/>
            </a:lvl1pPr>
          </a:lstStyle>
          <a:p>
            <a:pPr>
              <a:defRPr/>
            </a:pPr>
            <a:fld id="{730B0893-05AC-4685-A8B8-FE09E36A846E}" type="slidenum">
              <a:rPr lang="zh-CN" altLang="en-US"/>
              <a:pPr>
                <a:defRPr/>
              </a:pPr>
              <a:t>‹#›</a:t>
            </a:fld>
            <a:endParaRPr lang="zh-CN" altLang="en-US"/>
          </a:p>
        </p:txBody>
      </p:sp>
    </p:spTree>
    <p:extLst>
      <p:ext uri="{BB962C8B-B14F-4D97-AF65-F5344CB8AC3E}">
        <p14:creationId xmlns:p14="http://schemas.microsoft.com/office/powerpoint/2010/main" val="10890206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710"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448" y="273051"/>
            <a:ext cx="511135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1"/>
            <a:ext cx="300871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3"/>
          <p:cNvSpPr>
            <a:spLocks noGrp="1" noChangeArrowheads="1"/>
          </p:cNvSpPr>
          <p:nvPr>
            <p:ph type="dt" sz="half" idx="10"/>
          </p:nvPr>
        </p:nvSpPr>
        <p:spPr>
          <a:ln/>
        </p:spPr>
        <p:txBody>
          <a:bodyPr/>
          <a:lstStyle>
            <a:lvl1pPr>
              <a:defRPr/>
            </a:lvl1pPr>
          </a:lstStyle>
          <a:p>
            <a:pPr>
              <a:defRPr/>
            </a:pPr>
            <a:fld id="{7DAB8FDF-F823-47EE-A26B-92EAA070BC1E}" type="datetimeFigureOut">
              <a:rPr lang="zh-CN" altLang="en-US"/>
              <a:pPr>
                <a:defRPr/>
              </a:pPr>
              <a:t>2014/1/9</a:t>
            </a:fld>
            <a:endParaRPr lang="zh-CN" altLang="en-US"/>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zh-CN" altLang="en-US"/>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71763BBD-E900-452F-B0D6-3110E2B943A4}" type="slidenum">
              <a:rPr lang="zh-CN" altLang="en-US"/>
              <a:pPr>
                <a:defRPr/>
              </a:pPr>
              <a:t>‹#›</a:t>
            </a:fld>
            <a:endParaRPr lang="zh-CN" altLang="en-US"/>
          </a:p>
        </p:txBody>
      </p:sp>
    </p:spTree>
    <p:extLst>
      <p:ext uri="{BB962C8B-B14F-4D97-AF65-F5344CB8AC3E}">
        <p14:creationId xmlns:p14="http://schemas.microsoft.com/office/powerpoint/2010/main" val="5086919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1891"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1891"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1891"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3"/>
          <p:cNvSpPr>
            <a:spLocks noGrp="1" noChangeArrowheads="1"/>
          </p:cNvSpPr>
          <p:nvPr>
            <p:ph type="dt" sz="half" idx="10"/>
          </p:nvPr>
        </p:nvSpPr>
        <p:spPr>
          <a:ln/>
        </p:spPr>
        <p:txBody>
          <a:bodyPr/>
          <a:lstStyle>
            <a:lvl1pPr>
              <a:defRPr/>
            </a:lvl1pPr>
          </a:lstStyle>
          <a:p>
            <a:pPr>
              <a:defRPr/>
            </a:pPr>
            <a:fld id="{93EAD0E9-4165-4D77-84CB-C2579A3573A2}" type="datetimeFigureOut">
              <a:rPr lang="zh-CN" altLang="en-US"/>
              <a:pPr>
                <a:defRPr/>
              </a:pPr>
              <a:t>2014/1/9</a:t>
            </a:fld>
            <a:endParaRPr lang="zh-CN" altLang="en-US"/>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zh-CN" altLang="en-US"/>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D1E71D50-2E31-4BAC-AF6C-22B3D261A043}" type="slidenum">
              <a:rPr lang="zh-CN" altLang="en-US"/>
              <a:pPr>
                <a:defRPr/>
              </a:pPr>
              <a:t>‹#›</a:t>
            </a:fld>
            <a:endParaRPr lang="zh-CN" altLang="en-US"/>
          </a:p>
        </p:txBody>
      </p:sp>
    </p:spTree>
    <p:extLst>
      <p:ext uri="{BB962C8B-B14F-4D97-AF65-F5344CB8AC3E}">
        <p14:creationId xmlns:p14="http://schemas.microsoft.com/office/powerpoint/2010/main" val="38926494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Date Placeholder 3"/>
          <p:cNvSpPr>
            <a:spLocks noGrp="1" noChangeArrowheads="1"/>
          </p:cNvSpPr>
          <p:nvPr>
            <p:ph type="dt" sz="half" idx="10"/>
          </p:nvPr>
        </p:nvSpPr>
        <p:spPr>
          <a:ln/>
        </p:spPr>
        <p:txBody>
          <a:bodyPr/>
          <a:lstStyle>
            <a:lvl1pPr>
              <a:defRPr/>
            </a:lvl1pPr>
          </a:lstStyle>
          <a:p>
            <a:pPr>
              <a:defRPr/>
            </a:pPr>
            <a:fld id="{4F1DC227-0553-4101-AAD1-6372ED6B38C9}" type="datetimeFigureOut">
              <a:rPr lang="zh-CN" altLang="en-US"/>
              <a:pPr>
                <a:defRPr/>
              </a:pPr>
              <a:t>2014/1/9</a:t>
            </a:fld>
            <a:endParaRPr lang="zh-CN" altLang="en-US"/>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en-US"/>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AE3781C2-0EBE-459D-B1D6-CEF5563175D3}" type="slidenum">
              <a:rPr lang="zh-CN" altLang="en-US"/>
              <a:pPr>
                <a:defRPr/>
              </a:pPr>
              <a:t>‹#›</a:t>
            </a:fld>
            <a:endParaRPr lang="zh-CN" altLang="en-US"/>
          </a:p>
        </p:txBody>
      </p:sp>
    </p:spTree>
    <p:extLst>
      <p:ext uri="{BB962C8B-B14F-4D97-AF65-F5344CB8AC3E}">
        <p14:creationId xmlns:p14="http://schemas.microsoft.com/office/powerpoint/2010/main" val="10640787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Date Placeholder 3"/>
          <p:cNvSpPr>
            <a:spLocks noGrp="1" noChangeArrowheads="1"/>
          </p:cNvSpPr>
          <p:nvPr>
            <p:ph type="dt" sz="half" idx="10"/>
          </p:nvPr>
        </p:nvSpPr>
        <p:spPr>
          <a:ln/>
        </p:spPr>
        <p:txBody>
          <a:bodyPr/>
          <a:lstStyle>
            <a:lvl1pPr>
              <a:defRPr/>
            </a:lvl1pPr>
          </a:lstStyle>
          <a:p>
            <a:pPr>
              <a:defRPr/>
            </a:pPr>
            <a:fld id="{8CB42C1A-A030-4272-9B10-5E33B30C2614}" type="datetimeFigureOut">
              <a:rPr lang="zh-CN" altLang="en-US"/>
              <a:pPr>
                <a:defRPr/>
              </a:pPr>
              <a:t>2014/1/9</a:t>
            </a:fld>
            <a:endParaRPr lang="zh-CN" altLang="en-US"/>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en-US"/>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5E97E6A2-9800-4705-8E22-622D4483F195}" type="slidenum">
              <a:rPr lang="zh-CN" altLang="en-US"/>
              <a:pPr>
                <a:defRPr/>
              </a:pPr>
              <a:t>‹#›</a:t>
            </a:fld>
            <a:endParaRPr lang="zh-CN" altLang="en-US"/>
          </a:p>
        </p:txBody>
      </p:sp>
    </p:spTree>
    <p:extLst>
      <p:ext uri="{BB962C8B-B14F-4D97-AF65-F5344CB8AC3E}">
        <p14:creationId xmlns:p14="http://schemas.microsoft.com/office/powerpoint/2010/main" val="1918966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6A9FB0C-B183-40D2-95EB-93C86A997F4D}" type="datetimeFigureOut">
              <a:rPr lang="zh-CN" altLang="en-US" smtClean="0"/>
              <a:t>2014/1/9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3991465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6A9FB0C-B183-40D2-95EB-93C86A997F4D}" type="datetimeFigureOut">
              <a:rPr lang="zh-CN" altLang="en-US" smtClean="0"/>
              <a:t>2014/1/9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858945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6A9FB0C-B183-40D2-95EB-93C86A997F4D}" type="datetimeFigureOut">
              <a:rPr lang="zh-CN" altLang="en-US" smtClean="0"/>
              <a:t>2014/1/9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2146441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6A9FB0C-B183-40D2-95EB-93C86A997F4D}" type="datetimeFigureOut">
              <a:rPr lang="zh-CN" altLang="en-US" smtClean="0"/>
              <a:t>2014/1/9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3657182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6A9FB0C-B183-40D2-95EB-93C86A997F4D}" type="datetimeFigureOut">
              <a:rPr lang="zh-CN" altLang="en-US" smtClean="0"/>
              <a:t>2014/1/9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2501888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6A9FB0C-B183-40D2-95EB-93C86A997F4D}" type="datetimeFigureOut">
              <a:rPr lang="zh-CN" altLang="en-US" smtClean="0"/>
              <a:t>2014/1/9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1113271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A9FB0C-B183-40D2-95EB-93C86A997F4D}" type="datetimeFigureOut">
              <a:rPr lang="zh-CN" altLang="en-US" smtClean="0"/>
              <a:t>2014/1/9</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40197438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srcRect/>
          <a:tile tx="0" ty="0" sx="100000" sy="100000" flip="none" algn="tl"/>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075"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solidFill>
                  <a:srgbClr val="000000"/>
                </a:solidFill>
                <a:latin typeface="Arial" charset="0"/>
                <a:ea typeface="宋体" charset="-122"/>
              </a:defRPr>
            </a:lvl1pPr>
          </a:lstStyle>
          <a:p>
            <a:pPr fontAlgn="base">
              <a:spcBef>
                <a:spcPct val="0"/>
              </a:spcBef>
              <a:spcAft>
                <a:spcPct val="0"/>
              </a:spcAft>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solidFill>
                  <a:srgbClr val="000000"/>
                </a:solidFill>
                <a:latin typeface="Arial" charset="0"/>
                <a:ea typeface="宋体" charset="-122"/>
              </a:defRPr>
            </a:lvl1pPr>
          </a:lstStyle>
          <a:p>
            <a:pPr fontAlgn="base">
              <a:spcBef>
                <a:spcPct val="0"/>
              </a:spcBef>
              <a:spcAft>
                <a:spcPct val="0"/>
              </a:spcAft>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solidFill>
                  <a:srgbClr val="000000"/>
                </a:solidFill>
                <a:latin typeface="Arial" charset="0"/>
                <a:ea typeface="宋体" charset="-122"/>
              </a:defRPr>
            </a:lvl1pPr>
          </a:lstStyle>
          <a:p>
            <a:pPr fontAlgn="base">
              <a:spcBef>
                <a:spcPct val="0"/>
              </a:spcBef>
              <a:spcAft>
                <a:spcPct val="0"/>
              </a:spcAft>
              <a:defRPr/>
            </a:pPr>
            <a:fld id="{EA7B43F8-B507-4BDB-BB7A-FB50974C1F7E}" type="slidenum">
              <a:rPr lang="en-US" altLang="zh-CN"/>
              <a:pPr fontAlgn="base">
                <a:spcBef>
                  <a:spcPct val="0"/>
                </a:spcBef>
                <a:spcAft>
                  <a:spcPct val="0"/>
                </a:spcAft>
                <a:defRPr/>
              </a:pPr>
              <a:t>‹#›</a:t>
            </a:fld>
            <a:endParaRPr lang="en-US" altLang="zh-CN"/>
          </a:p>
        </p:txBody>
      </p:sp>
    </p:spTree>
    <p:extLst>
      <p:ext uri="{BB962C8B-B14F-4D97-AF65-F5344CB8AC3E}">
        <p14:creationId xmlns:p14="http://schemas.microsoft.com/office/powerpoint/2010/main" val="3481806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noChangeArrowheads="1"/>
          </p:cNvSpPr>
          <p:nvPr>
            <p:ph type="title"/>
          </p:nvPr>
        </p:nvSpPr>
        <p:spPr bwMode="auto">
          <a:xfrm>
            <a:off x="628650" y="365126"/>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Click to edit Master title style</a:t>
            </a:r>
          </a:p>
        </p:txBody>
      </p:sp>
      <p:sp>
        <p:nvSpPr>
          <p:cNvPr id="1027" name="Text Placeholder 2"/>
          <p:cNvSpPr>
            <a:spLocks noGrp="1" noChangeArrowheads="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Click to edit Master text styles</a:t>
            </a:r>
          </a:p>
          <a:p>
            <a:pPr lvl="1"/>
            <a:r>
              <a:rPr lang="zh-CN" altLang="zh-CN" smtClean="0"/>
              <a:t>Second level</a:t>
            </a:r>
          </a:p>
          <a:p>
            <a:pPr lvl="2"/>
            <a:r>
              <a:rPr lang="zh-CN" altLang="zh-CN" smtClean="0"/>
              <a:t>Third level</a:t>
            </a:r>
          </a:p>
          <a:p>
            <a:pPr lvl="3"/>
            <a:r>
              <a:rPr lang="zh-CN" altLang="zh-CN" smtClean="0"/>
              <a:t>Fourth level</a:t>
            </a:r>
          </a:p>
          <a:p>
            <a:pPr lvl="4"/>
            <a:r>
              <a:rPr lang="zh-CN" altLang="zh-CN" smtClean="0"/>
              <a:t>Fifth level</a:t>
            </a:r>
          </a:p>
        </p:txBody>
      </p:sp>
      <p:sp>
        <p:nvSpPr>
          <p:cNvPr id="1028" name="Date Placeholder 3"/>
          <p:cNvSpPr>
            <a:spLocks noGrp="1" noChangeArrowheads="1"/>
          </p:cNvSpPr>
          <p:nvPr>
            <p:ph type="dt" sz="half" idx="2"/>
          </p:nvPr>
        </p:nvSpPr>
        <p:spPr bwMode="auto">
          <a:xfrm>
            <a:off x="628650" y="6356351"/>
            <a:ext cx="24574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200">
                <a:solidFill>
                  <a:srgbClr val="898989"/>
                </a:solidFill>
              </a:defRPr>
            </a:lvl1pPr>
          </a:lstStyle>
          <a:p>
            <a:pPr fontAlgn="base">
              <a:spcBef>
                <a:spcPct val="0"/>
              </a:spcBef>
              <a:spcAft>
                <a:spcPct val="0"/>
              </a:spcAft>
              <a:defRPr/>
            </a:pPr>
            <a:fld id="{F80B53FD-7111-46EE-9F4A-77261534ADB0}" type="datetimeFigureOut">
              <a:rPr lang="zh-CN" altLang="en-US"/>
              <a:pPr fontAlgn="base">
                <a:spcBef>
                  <a:spcPct val="0"/>
                </a:spcBef>
                <a:spcAft>
                  <a:spcPct val="0"/>
                </a:spcAft>
                <a:defRPr/>
              </a:pPr>
              <a:t>2014/1/9</a:t>
            </a:fld>
            <a:endParaRPr lang="zh-CN" altLang="en-US"/>
          </a:p>
        </p:txBody>
      </p:sp>
      <p:sp>
        <p:nvSpPr>
          <p:cNvPr id="1029" name="Footer Placeholder 4"/>
          <p:cNvSpPr>
            <a:spLocks noGrp="1" noChangeArrowheads="1"/>
          </p:cNvSpPr>
          <p:nvPr>
            <p:ph type="ftr" sz="quarter" idx="3"/>
          </p:nvPr>
        </p:nvSpPr>
        <p:spPr bwMode="auto">
          <a:xfrm>
            <a:off x="3486150" y="6356351"/>
            <a:ext cx="21717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defRPr>
            </a:lvl1pPr>
          </a:lstStyle>
          <a:p>
            <a:pPr fontAlgn="base">
              <a:spcBef>
                <a:spcPct val="0"/>
              </a:spcBef>
              <a:spcAft>
                <a:spcPct val="0"/>
              </a:spcAft>
              <a:defRPr/>
            </a:pPr>
            <a:endParaRPr lang="zh-CN" altLang="en-US"/>
          </a:p>
        </p:txBody>
      </p:sp>
      <p:sp>
        <p:nvSpPr>
          <p:cNvPr id="1030" name="Slide Number Placeholder 5"/>
          <p:cNvSpPr>
            <a:spLocks noGrp="1" noChangeArrowheads="1"/>
          </p:cNvSpPr>
          <p:nvPr>
            <p:ph type="sldNum" sz="quarter" idx="4"/>
          </p:nvPr>
        </p:nvSpPr>
        <p:spPr bwMode="auto">
          <a:xfrm>
            <a:off x="6057900" y="6356351"/>
            <a:ext cx="24574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fontAlgn="base">
              <a:spcBef>
                <a:spcPct val="0"/>
              </a:spcBef>
              <a:spcAft>
                <a:spcPct val="0"/>
              </a:spcAft>
              <a:defRPr/>
            </a:pPr>
            <a:fld id="{1A4D012A-8944-4DDE-BBE8-849B962A3523}" type="slidenum">
              <a:rPr lang="zh-CN" altLang="en-US"/>
              <a:pPr fontAlgn="base">
                <a:spcBef>
                  <a:spcPct val="0"/>
                </a:spcBef>
                <a:spcAft>
                  <a:spcPct val="0"/>
                </a:spcAft>
                <a:defRPr/>
              </a:pPr>
              <a:t>‹#›</a:t>
            </a:fld>
            <a:endParaRPr lang="zh-CN" altLang="en-US"/>
          </a:p>
        </p:txBody>
      </p:sp>
    </p:spTree>
    <p:extLst>
      <p:ext uri="{BB962C8B-B14F-4D97-AF65-F5344CB8AC3E}">
        <p14:creationId xmlns:p14="http://schemas.microsoft.com/office/powerpoint/2010/main" val="3476946574"/>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Calibri Light" pitchFamily="2" charset="0"/>
          <a:ea typeface="宋体" pitchFamily="2" charset="-122"/>
        </a:defRPr>
      </a:lvl2pPr>
      <a:lvl3pPr algn="l" rtl="0" eaLnBrk="0" fontAlgn="base" hangingPunct="0">
        <a:spcBef>
          <a:spcPct val="0"/>
        </a:spcBef>
        <a:spcAft>
          <a:spcPct val="0"/>
        </a:spcAft>
        <a:defRPr sz="4400">
          <a:solidFill>
            <a:schemeClr val="tx1"/>
          </a:solidFill>
          <a:latin typeface="Calibri Light" pitchFamily="2" charset="0"/>
          <a:ea typeface="宋体" pitchFamily="2" charset="-122"/>
        </a:defRPr>
      </a:lvl3pPr>
      <a:lvl4pPr algn="l" rtl="0" eaLnBrk="0" fontAlgn="base" hangingPunct="0">
        <a:spcBef>
          <a:spcPct val="0"/>
        </a:spcBef>
        <a:spcAft>
          <a:spcPct val="0"/>
        </a:spcAft>
        <a:defRPr sz="4400">
          <a:solidFill>
            <a:schemeClr val="tx1"/>
          </a:solidFill>
          <a:latin typeface="Calibri Light" pitchFamily="2" charset="0"/>
          <a:ea typeface="宋体" pitchFamily="2" charset="-122"/>
        </a:defRPr>
      </a:lvl4pPr>
      <a:lvl5pPr algn="l" rtl="0" eaLnBrk="0" fontAlgn="base" hangingPunct="0">
        <a:spcBef>
          <a:spcPct val="0"/>
        </a:spcBef>
        <a:spcAft>
          <a:spcPct val="0"/>
        </a:spcAft>
        <a:defRPr sz="4400">
          <a:solidFill>
            <a:schemeClr val="tx1"/>
          </a:solidFill>
          <a:latin typeface="Calibri Light" pitchFamily="2" charset="0"/>
          <a:ea typeface="宋体" pitchFamily="2" charset="-122"/>
        </a:defRPr>
      </a:lvl5pPr>
      <a:lvl6pPr marL="457200" algn="l" rtl="0" eaLnBrk="0" fontAlgn="base" hangingPunct="0">
        <a:spcBef>
          <a:spcPct val="0"/>
        </a:spcBef>
        <a:spcAft>
          <a:spcPct val="0"/>
        </a:spcAft>
        <a:defRPr sz="4400">
          <a:solidFill>
            <a:schemeClr val="tx1"/>
          </a:solidFill>
          <a:latin typeface="Calibri Light" pitchFamily="2" charset="0"/>
          <a:ea typeface="宋体" pitchFamily="2" charset="-122"/>
        </a:defRPr>
      </a:lvl6pPr>
      <a:lvl7pPr marL="914400" algn="l" rtl="0" eaLnBrk="0" fontAlgn="base" hangingPunct="0">
        <a:spcBef>
          <a:spcPct val="0"/>
        </a:spcBef>
        <a:spcAft>
          <a:spcPct val="0"/>
        </a:spcAft>
        <a:defRPr sz="4400">
          <a:solidFill>
            <a:schemeClr val="tx1"/>
          </a:solidFill>
          <a:latin typeface="Calibri Light" pitchFamily="2" charset="0"/>
          <a:ea typeface="宋体" pitchFamily="2" charset="-122"/>
        </a:defRPr>
      </a:lvl7pPr>
      <a:lvl8pPr marL="1371600" algn="l" rtl="0" eaLnBrk="0" fontAlgn="base" hangingPunct="0">
        <a:spcBef>
          <a:spcPct val="0"/>
        </a:spcBef>
        <a:spcAft>
          <a:spcPct val="0"/>
        </a:spcAft>
        <a:defRPr sz="4400">
          <a:solidFill>
            <a:schemeClr val="tx1"/>
          </a:solidFill>
          <a:latin typeface="Calibri Light" pitchFamily="2" charset="0"/>
          <a:ea typeface="宋体" pitchFamily="2" charset="-122"/>
        </a:defRPr>
      </a:lvl8pPr>
      <a:lvl9pPr marL="1828800" algn="l" rtl="0" eaLnBrk="0" fontAlgn="base" hangingPunct="0">
        <a:spcBef>
          <a:spcPct val="0"/>
        </a:spcBef>
        <a:spcAft>
          <a:spcPct val="0"/>
        </a:spcAft>
        <a:defRPr sz="4400">
          <a:solidFill>
            <a:schemeClr val="tx1"/>
          </a:solidFill>
          <a:latin typeface="Calibri Light" pitchFamily="2" charset="0"/>
          <a:ea typeface="宋体" pitchFamily="2" charset="-122"/>
        </a:defRPr>
      </a:lvl9pPr>
    </p:titleStyle>
    <p:bodyStyle>
      <a:lvl1pPr marL="228600" indent="-228600" algn="l" rtl="0" eaLnBrk="0" fontAlgn="base" hangingPunct="0">
        <a:lnSpc>
          <a:spcPct val="90000"/>
        </a:lnSpc>
        <a:spcBef>
          <a:spcPct val="30000"/>
        </a:spcBef>
        <a:spcAft>
          <a:spcPct val="0"/>
        </a:spcAft>
        <a:buFont typeface="Arial"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ct val="30000"/>
        </a:spcBef>
        <a:spcAft>
          <a:spcPct val="0"/>
        </a:spcAft>
        <a:buFont typeface="Arial" pitchFamily="34" charset="0"/>
        <a:buChar char="•"/>
        <a:defRPr sz="2400">
          <a:solidFill>
            <a:schemeClr val="tx1"/>
          </a:solidFill>
          <a:latin typeface="+mn-lt"/>
          <a:ea typeface="+mn-ea"/>
        </a:defRPr>
      </a:lvl2pPr>
      <a:lvl3pPr marL="1143000" indent="-228600" algn="l" rtl="0" eaLnBrk="0" fontAlgn="base" hangingPunct="0">
        <a:lnSpc>
          <a:spcPct val="90000"/>
        </a:lnSpc>
        <a:spcBef>
          <a:spcPct val="30000"/>
        </a:spcBef>
        <a:spcAft>
          <a:spcPct val="0"/>
        </a:spcAft>
        <a:buFont typeface="Arial" pitchFamily="34" charset="0"/>
        <a:buChar char="•"/>
        <a:defRPr sz="2000">
          <a:solidFill>
            <a:schemeClr val="tx1"/>
          </a:solidFill>
          <a:latin typeface="+mn-lt"/>
          <a:ea typeface="+mn-ea"/>
        </a:defRPr>
      </a:lvl3pPr>
      <a:lvl4pPr marL="1600200" indent="-228600" algn="l" rtl="0" eaLnBrk="0" fontAlgn="base" hangingPunct="0">
        <a:lnSpc>
          <a:spcPct val="90000"/>
        </a:lnSpc>
        <a:spcBef>
          <a:spcPct val="30000"/>
        </a:spcBef>
        <a:spcAft>
          <a:spcPct val="0"/>
        </a:spcAft>
        <a:buFont typeface="Arial" pitchFamily="34" charset="0"/>
        <a:buChar char="•"/>
        <a:defRPr sz="2000">
          <a:solidFill>
            <a:schemeClr val="tx1"/>
          </a:solidFill>
          <a:latin typeface="+mn-lt"/>
          <a:ea typeface="+mn-ea"/>
        </a:defRPr>
      </a:lvl4pPr>
      <a:lvl5pPr marL="2057400" indent="-228600" algn="l" rtl="0" eaLnBrk="0" fontAlgn="base" hangingPunct="0">
        <a:lnSpc>
          <a:spcPct val="90000"/>
        </a:lnSpc>
        <a:spcBef>
          <a:spcPct val="30000"/>
        </a:spcBef>
        <a:spcAft>
          <a:spcPct val="0"/>
        </a:spcAft>
        <a:buFont typeface="Arial" pitchFamily="34" charset="0"/>
        <a:buChar char="•"/>
        <a:defRPr sz="2000">
          <a:solidFill>
            <a:schemeClr val="tx1"/>
          </a:solidFill>
          <a:latin typeface="+mn-lt"/>
          <a:ea typeface="+mn-ea"/>
        </a:defRPr>
      </a:lvl5pPr>
      <a:lvl6pPr marL="2514600" indent="-228600" algn="l" rtl="0" eaLnBrk="0" fontAlgn="base" hangingPunct="0">
        <a:lnSpc>
          <a:spcPct val="90000"/>
        </a:lnSpc>
        <a:spcBef>
          <a:spcPct val="30000"/>
        </a:spcBef>
        <a:spcAft>
          <a:spcPct val="0"/>
        </a:spcAft>
        <a:buFont typeface="Arial" pitchFamily="34" charset="0"/>
        <a:buChar char="•"/>
        <a:defRPr sz="2000">
          <a:solidFill>
            <a:schemeClr val="tx1"/>
          </a:solidFill>
          <a:latin typeface="+mn-lt"/>
          <a:ea typeface="+mn-ea"/>
        </a:defRPr>
      </a:lvl6pPr>
      <a:lvl7pPr marL="2971800" indent="-228600" algn="l" rtl="0" eaLnBrk="0" fontAlgn="base" hangingPunct="0">
        <a:lnSpc>
          <a:spcPct val="90000"/>
        </a:lnSpc>
        <a:spcBef>
          <a:spcPct val="30000"/>
        </a:spcBef>
        <a:spcAft>
          <a:spcPct val="0"/>
        </a:spcAft>
        <a:buFont typeface="Arial" pitchFamily="34" charset="0"/>
        <a:buChar char="•"/>
        <a:defRPr sz="2000">
          <a:solidFill>
            <a:schemeClr val="tx1"/>
          </a:solidFill>
          <a:latin typeface="+mn-lt"/>
          <a:ea typeface="+mn-ea"/>
        </a:defRPr>
      </a:lvl7pPr>
      <a:lvl8pPr marL="3429000" indent="-228600" algn="l" rtl="0" eaLnBrk="0" fontAlgn="base" hangingPunct="0">
        <a:lnSpc>
          <a:spcPct val="90000"/>
        </a:lnSpc>
        <a:spcBef>
          <a:spcPct val="30000"/>
        </a:spcBef>
        <a:spcAft>
          <a:spcPct val="0"/>
        </a:spcAft>
        <a:buFont typeface="Arial" pitchFamily="34" charset="0"/>
        <a:buChar char="•"/>
        <a:defRPr sz="2000">
          <a:solidFill>
            <a:schemeClr val="tx1"/>
          </a:solidFill>
          <a:latin typeface="+mn-lt"/>
          <a:ea typeface="+mn-ea"/>
        </a:defRPr>
      </a:lvl8pPr>
      <a:lvl9pPr marL="3886200" indent="-228600" algn="l" rtl="0" eaLnBrk="0" fontAlgn="base" hangingPunct="0">
        <a:lnSpc>
          <a:spcPct val="90000"/>
        </a:lnSpc>
        <a:spcBef>
          <a:spcPct val="30000"/>
        </a:spcBef>
        <a:spcAft>
          <a:spcPct val="0"/>
        </a:spcAft>
        <a:buFont typeface="Arial" pitchFamily="34" charset="0"/>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51.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notesSlide" Target="../notesSlides/notesSlide9.xml"/><Relationship Id="rId16" Type="http://schemas.openxmlformats.org/officeDocument/2006/relationships/image" Target="../media/image54.png"/><Relationship Id="rId1" Type="http://schemas.openxmlformats.org/officeDocument/2006/relationships/slideLayout" Target="../slideLayouts/slideLayout18.xml"/><Relationship Id="rId6" Type="http://schemas.openxmlformats.org/officeDocument/2006/relationships/image" Target="../media/image45.png"/><Relationship Id="rId11" Type="http://schemas.openxmlformats.org/officeDocument/2006/relationships/image" Target="../media/image49.png"/><Relationship Id="rId5" Type="http://schemas.openxmlformats.org/officeDocument/2006/relationships/image" Target="../media/image44.png"/><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image" Target="../media/image43.png"/><Relationship Id="rId9" Type="http://schemas.openxmlformats.org/officeDocument/2006/relationships/image" Target="../media/image47.png"/><Relationship Id="rId14"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18.xml"/><Relationship Id="rId5" Type="http://schemas.openxmlformats.org/officeDocument/2006/relationships/image" Target="../media/image65.jpeg"/><Relationship Id="rId4" Type="http://schemas.openxmlformats.org/officeDocument/2006/relationships/image" Target="../media/image64.jpeg"/></Relationships>
</file>

<file path=ppt/slides/_rels/slide19.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3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7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8" Type="http://schemas.openxmlformats.org/officeDocument/2006/relationships/image" Target="../media/image79.jpeg"/><Relationship Id="rId3" Type="http://schemas.openxmlformats.org/officeDocument/2006/relationships/image" Target="../media/image74.jpeg"/><Relationship Id="rId7" Type="http://schemas.openxmlformats.org/officeDocument/2006/relationships/image" Target="../media/image78.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77.jpeg"/><Relationship Id="rId5" Type="http://schemas.openxmlformats.org/officeDocument/2006/relationships/image" Target="../media/image76.png"/><Relationship Id="rId4" Type="http://schemas.openxmlformats.org/officeDocument/2006/relationships/image" Target="../media/image75.jpeg"/><Relationship Id="rId9" Type="http://schemas.openxmlformats.org/officeDocument/2006/relationships/image" Target="../media/image80.jpeg"/></Relationships>
</file>

<file path=ppt/slides/_rels/slide21.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84.jpeg"/><Relationship Id="rId5" Type="http://schemas.openxmlformats.org/officeDocument/2006/relationships/image" Target="../media/image83.jpeg"/><Relationship Id="rId4" Type="http://schemas.openxmlformats.org/officeDocument/2006/relationships/image" Target="../media/image82.jpeg"/></Relationships>
</file>

<file path=ppt/slides/_rels/slide2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8.xml"/><Relationship Id="rId6" Type="http://schemas.openxmlformats.org/officeDocument/2006/relationships/image" Target="../media/image49.png"/><Relationship Id="rId5" Type="http://schemas.openxmlformats.org/officeDocument/2006/relationships/image" Target="../media/image88.jpeg"/><Relationship Id="rId4" Type="http://schemas.openxmlformats.org/officeDocument/2006/relationships/image" Target="../media/image8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18.xml"/><Relationship Id="rId6" Type="http://schemas.openxmlformats.org/officeDocument/2006/relationships/image" Target="../media/image93.jpeg"/><Relationship Id="rId5" Type="http://schemas.openxmlformats.org/officeDocument/2006/relationships/image" Target="../media/image92.jpeg"/><Relationship Id="rId4" Type="http://schemas.openxmlformats.org/officeDocument/2006/relationships/image" Target="../media/image91.jpeg"/></Relationships>
</file>

<file path=ppt/slides/_rels/slide2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gif"/><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9.png"/><Relationship Id="rId11" Type="http://schemas.openxmlformats.org/officeDocument/2006/relationships/image" Target="../media/image14.jpg"/><Relationship Id="rId5" Type="http://schemas.openxmlformats.org/officeDocument/2006/relationships/image" Target="../media/image8.jpe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18.xml"/><Relationship Id="rId6" Type="http://schemas.openxmlformats.org/officeDocument/2006/relationships/image" Target="../media/image104.png"/><Relationship Id="rId5" Type="http://schemas.openxmlformats.org/officeDocument/2006/relationships/image" Target="../media/image103.png"/><Relationship Id="rId10" Type="http://schemas.openxmlformats.org/officeDocument/2006/relationships/image" Target="../media/image108.png"/><Relationship Id="rId4" Type="http://schemas.openxmlformats.org/officeDocument/2006/relationships/image" Target="../media/image102.png"/><Relationship Id="rId9" Type="http://schemas.openxmlformats.org/officeDocument/2006/relationships/image" Target="../media/image107.png"/></Relationships>
</file>

<file path=ppt/slides/_rels/slide3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99.png"/><Relationship Id="rId1" Type="http://schemas.openxmlformats.org/officeDocument/2006/relationships/slideLayout" Target="../slideLayouts/slideLayout18.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4.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image" Target="../media/image113.png"/><Relationship Id="rId1" Type="http://schemas.openxmlformats.org/officeDocument/2006/relationships/slideLayout" Target="../slideLayouts/slideLayout18.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3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8.xml"/><Relationship Id="rId4" Type="http://schemas.openxmlformats.org/officeDocument/2006/relationships/image" Target="../media/image121.wmf"/></Relationships>
</file>

<file path=ppt/slides/_rels/slide36.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image" Target="../media/image122.png"/><Relationship Id="rId1" Type="http://schemas.openxmlformats.org/officeDocument/2006/relationships/slideLayout" Target="../slideLayouts/slideLayout18.xml"/><Relationship Id="rId6" Type="http://schemas.openxmlformats.org/officeDocument/2006/relationships/image" Target="../media/image126.jpeg"/><Relationship Id="rId11" Type="http://schemas.openxmlformats.org/officeDocument/2006/relationships/image" Target="../media/image131.png"/><Relationship Id="rId5" Type="http://schemas.openxmlformats.org/officeDocument/2006/relationships/image" Target="../media/image125.png"/><Relationship Id="rId10" Type="http://schemas.openxmlformats.org/officeDocument/2006/relationships/image" Target="../media/image130.png"/><Relationship Id="rId4" Type="http://schemas.openxmlformats.org/officeDocument/2006/relationships/image" Target="../media/image124.png"/><Relationship Id="rId9" Type="http://schemas.openxmlformats.org/officeDocument/2006/relationships/image" Target="../media/image129.png"/></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3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jpeg"/><Relationship Id="rId3" Type="http://schemas.openxmlformats.org/officeDocument/2006/relationships/image" Target="../media/image16.jpe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4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84.jpeg"/><Relationship Id="rId2" Type="http://schemas.openxmlformats.org/officeDocument/2006/relationships/image" Target="../media/image134.png"/><Relationship Id="rId1" Type="http://schemas.openxmlformats.org/officeDocument/2006/relationships/slideLayout" Target="../slideLayouts/slideLayout18.xml"/><Relationship Id="rId6" Type="http://schemas.openxmlformats.org/officeDocument/2006/relationships/image" Target="../media/image83.jpeg"/><Relationship Id="rId5" Type="http://schemas.openxmlformats.org/officeDocument/2006/relationships/image" Target="../media/image137.jpeg"/><Relationship Id="rId4" Type="http://schemas.openxmlformats.org/officeDocument/2006/relationships/image" Target="../media/image136.png"/></Relationships>
</file>

<file path=ppt/slides/_rels/slide42.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image" Target="../media/image133.png"/><Relationship Id="rId1" Type="http://schemas.openxmlformats.org/officeDocument/2006/relationships/slideLayout" Target="../slideLayouts/slideLayout18.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33.png"/><Relationship Id="rId2" Type="http://schemas.openxmlformats.org/officeDocument/2006/relationships/diagramData" Target="../diagrams/data2.xml"/><Relationship Id="rId1" Type="http://schemas.openxmlformats.org/officeDocument/2006/relationships/slideLayout" Target="../slideLayouts/slideLayout1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29.jpe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32.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0.png"/><Relationship Id="rId9"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4" name="矩形 3"/>
          <p:cNvSpPr/>
          <p:nvPr/>
        </p:nvSpPr>
        <p:spPr>
          <a:xfrm>
            <a:off x="0" y="1903961"/>
            <a:ext cx="9144000" cy="1656001"/>
          </a:xfrm>
          <a:prstGeom prst="rect">
            <a:avLst/>
          </a:prstGeom>
          <a:solidFill>
            <a:srgbClr val="014C83"/>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C7EDCB"/>
              </a:solidFill>
              <a:effectLst/>
              <a:uLnTx/>
              <a:uFillTx/>
              <a:latin typeface="Franklin Gothic Medium"/>
              <a:ea typeface="微软雅黑"/>
              <a:cs typeface="+mn-cs"/>
            </a:endParaRPr>
          </a:p>
        </p:txBody>
      </p:sp>
      <p:sp>
        <p:nvSpPr>
          <p:cNvPr id="5" name="矩形 4"/>
          <p:cNvSpPr/>
          <p:nvPr/>
        </p:nvSpPr>
        <p:spPr>
          <a:xfrm>
            <a:off x="755576" y="1903961"/>
            <a:ext cx="3528392" cy="1656000"/>
          </a:xfrm>
          <a:prstGeom prst="rect">
            <a:avLst/>
          </a:prstGeom>
          <a:gradFill flip="none" rotWithShape="1">
            <a:gsLst>
              <a:gs pos="36000">
                <a:srgbClr val="026DCE"/>
              </a:gs>
              <a:gs pos="95000">
                <a:srgbClr val="014C83"/>
              </a:gs>
            </a:gsLst>
            <a:path path="circl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C7EDCB"/>
              </a:solidFill>
              <a:effectLst/>
              <a:uLnTx/>
              <a:uFillTx/>
              <a:latin typeface="Franklin Gothic Medium"/>
              <a:ea typeface="微软雅黑"/>
              <a:cs typeface="+mn-cs"/>
            </a:endParaRPr>
          </a:p>
        </p:txBody>
      </p:sp>
      <p:sp>
        <p:nvSpPr>
          <p:cNvPr id="6" name="矩形 5"/>
          <p:cNvSpPr/>
          <p:nvPr/>
        </p:nvSpPr>
        <p:spPr>
          <a:xfrm>
            <a:off x="0" y="3496231"/>
            <a:ext cx="9144000" cy="222024"/>
          </a:xfrm>
          <a:prstGeom prst="rect">
            <a:avLst/>
          </a:prstGeom>
          <a:solidFill>
            <a:srgbClr val="012E57">
              <a:lumMod val="25000"/>
              <a:lumOff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C7EDCB"/>
              </a:solidFill>
              <a:effectLst/>
              <a:uLnTx/>
              <a:uFillTx/>
              <a:latin typeface="Franklin Gothic Medium"/>
              <a:ea typeface="微软雅黑"/>
              <a:cs typeface="+mn-cs"/>
            </a:endParaRPr>
          </a:p>
        </p:txBody>
      </p:sp>
      <p:sp>
        <p:nvSpPr>
          <p:cNvPr id="7" name="TextBox 6"/>
          <p:cNvSpPr txBox="1"/>
          <p:nvPr/>
        </p:nvSpPr>
        <p:spPr>
          <a:xfrm>
            <a:off x="467544" y="2430413"/>
            <a:ext cx="8540725" cy="584775"/>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smtClean="0">
                <a:ln>
                  <a:noFill/>
                </a:ln>
                <a:solidFill>
                  <a:sysClr val="window" lastClr="C7EDCB"/>
                </a:solidFill>
                <a:effectLst/>
                <a:uLnTx/>
                <a:uFillTx/>
                <a:latin typeface="微软雅黑" panose="020B0503020204020204" pitchFamily="34" charset="-122"/>
                <a:ea typeface="微软雅黑" panose="020B0503020204020204" pitchFamily="34" charset="-122"/>
                <a:cs typeface="Arial" pitchFamily="34" charset="0"/>
              </a:rPr>
              <a:t>面向社区的疾病诊断决策支持系统设计与开发</a:t>
            </a:r>
            <a:endParaRPr kumimoji="0" lang="zh-CN" altLang="en-US" sz="3200" b="1" i="0" u="none" strike="noStrike" kern="0" cap="none" spc="0" normalizeH="0" baseline="0" noProof="0" dirty="0">
              <a:ln>
                <a:noFill/>
              </a:ln>
              <a:solidFill>
                <a:sysClr val="window" lastClr="C7EDCB"/>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8" name="TextBox 7"/>
          <p:cNvSpPr txBox="1"/>
          <p:nvPr/>
        </p:nvSpPr>
        <p:spPr>
          <a:xfrm>
            <a:off x="3358809" y="4024957"/>
            <a:ext cx="2758194" cy="646331"/>
          </a:xfrm>
          <a:prstGeom prst="rect">
            <a:avLst/>
          </a:prstGeom>
          <a:noFill/>
        </p:spPr>
        <p:txBody>
          <a:bodyPr wrap="square" rtlCol="0">
            <a:spAutoFit/>
          </a:bodyPr>
          <a:lstStyle/>
          <a:p>
            <a:r>
              <a:rPr lang="zh-CN" altLang="en-US" dirty="0" smtClean="0"/>
              <a:t>汇报人</a:t>
            </a:r>
            <a:r>
              <a:rPr lang="en-US" altLang="zh-CN" dirty="0" smtClean="0"/>
              <a:t>: </a:t>
            </a:r>
            <a:r>
              <a:rPr lang="zh-CN" altLang="en-US" dirty="0" smtClean="0"/>
              <a:t>冯冠军</a:t>
            </a:r>
            <a:endParaRPr lang="en-US" altLang="zh-CN" dirty="0" smtClean="0"/>
          </a:p>
          <a:p>
            <a:r>
              <a:rPr lang="zh-CN" altLang="en-US" dirty="0" smtClean="0"/>
              <a:t>导    师</a:t>
            </a:r>
            <a:r>
              <a:rPr lang="en-US" altLang="zh-CN" dirty="0" smtClean="0"/>
              <a:t>:  </a:t>
            </a:r>
            <a:r>
              <a:rPr lang="zh-CN" altLang="en-US" dirty="0" smtClean="0"/>
              <a:t>吕旭东 教授</a:t>
            </a:r>
            <a:endParaRPr lang="en-US" altLang="zh-CN" dirty="0" smtClean="0"/>
          </a:p>
        </p:txBody>
      </p:sp>
    </p:spTree>
    <p:extLst>
      <p:ext uri="{BB962C8B-B14F-4D97-AF65-F5344CB8AC3E}">
        <p14:creationId xmlns:p14="http://schemas.microsoft.com/office/powerpoint/2010/main" val="5832422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面向社区的疾病诊断决策支持系统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10</a:t>
            </a:fld>
            <a:endParaRPr lang="en-US" altLang="zh-CN" smtClean="0">
              <a:solidFill>
                <a:srgbClr val="000000"/>
              </a:solidFill>
              <a:latin typeface="Arial" charset="0"/>
            </a:endParaRPr>
          </a:p>
        </p:txBody>
      </p:sp>
      <p:sp>
        <p:nvSpPr>
          <p:cNvPr id="31" name="矩形 30"/>
          <p:cNvSpPr/>
          <p:nvPr/>
        </p:nvSpPr>
        <p:spPr bwMode="auto">
          <a:xfrm>
            <a:off x="3498850" y="1866999"/>
            <a:ext cx="4883150" cy="428625"/>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grpSp>
        <p:nvGrpSpPr>
          <p:cNvPr id="37" name="Group 4"/>
          <p:cNvGrpSpPr>
            <a:grpSpLocks/>
          </p:cNvGrpSpPr>
          <p:nvPr/>
        </p:nvGrpSpPr>
        <p:grpSpPr bwMode="auto">
          <a:xfrm>
            <a:off x="3176588" y="4103786"/>
            <a:ext cx="5205412" cy="571500"/>
            <a:chOff x="3176558" y="3957654"/>
            <a:chExt cx="5205442" cy="571504"/>
          </a:xfrm>
        </p:grpSpPr>
        <p:sp>
          <p:nvSpPr>
            <p:cNvPr id="38" name="矩形 37"/>
            <p:cNvSpPr/>
            <p:nvPr/>
          </p:nvSpPr>
          <p:spPr bwMode="auto">
            <a:xfrm>
              <a:off x="3475010" y="4029093"/>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39" name="TextBox 39"/>
            <p:cNvSpPr txBox="1">
              <a:spLocks noChangeArrowheads="1"/>
            </p:cNvSpPr>
            <p:nvPr/>
          </p:nvSpPr>
          <p:spPr bwMode="auto">
            <a:xfrm>
              <a:off x="3733800" y="4059283"/>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老年痴呆症决策支持系统开发与评估</a:t>
              </a:r>
              <a:endParaRPr kumimoji="1" lang="en-US" altLang="zh-CN" b="1" dirty="0">
                <a:solidFill>
                  <a:srgbClr val="000000"/>
                </a:solidFill>
                <a:latin typeface="黑体" pitchFamily="49" charset="-122"/>
                <a:ea typeface="黑体" pitchFamily="49" charset="-122"/>
              </a:endParaRPr>
            </a:p>
          </p:txBody>
        </p:sp>
        <p:sp>
          <p:nvSpPr>
            <p:cNvPr id="40" name="菱形 39"/>
            <p:cNvSpPr/>
            <p:nvPr/>
          </p:nvSpPr>
          <p:spPr bwMode="auto">
            <a:xfrm>
              <a:off x="3176558" y="395765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41" name="Group 2"/>
          <p:cNvGrpSpPr>
            <a:grpSpLocks/>
          </p:cNvGrpSpPr>
          <p:nvPr/>
        </p:nvGrpSpPr>
        <p:grpSpPr bwMode="auto">
          <a:xfrm>
            <a:off x="3176588" y="2565499"/>
            <a:ext cx="5205412" cy="571500"/>
            <a:chOff x="3176558" y="2386018"/>
            <a:chExt cx="5205442" cy="571504"/>
          </a:xfrm>
          <a:solidFill>
            <a:schemeClr val="accent1"/>
          </a:solidFill>
        </p:grpSpPr>
        <p:sp>
          <p:nvSpPr>
            <p:cNvPr id="42" name="矩形 41"/>
            <p:cNvSpPr/>
            <p:nvPr/>
          </p:nvSpPr>
          <p:spPr bwMode="auto">
            <a:xfrm>
              <a:off x="3498822" y="2457455"/>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43" name="菱形 42"/>
            <p:cNvSpPr/>
            <p:nvPr/>
          </p:nvSpPr>
          <p:spPr bwMode="auto">
            <a:xfrm>
              <a:off x="3176558" y="2386018"/>
              <a:ext cx="571504" cy="571504"/>
            </a:xfrm>
            <a:prstGeom prst="diamond">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44" name="TextBox 36"/>
            <p:cNvSpPr txBox="1">
              <a:spLocks noChangeArrowheads="1"/>
            </p:cNvSpPr>
            <p:nvPr/>
          </p:nvSpPr>
          <p:spPr bwMode="auto">
            <a:xfrm>
              <a:off x="3733800" y="2487657"/>
              <a:ext cx="4366590" cy="3693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系统框架设计</a:t>
              </a:r>
              <a:endParaRPr kumimoji="1" lang="en-US" altLang="zh-CN" b="1" dirty="0">
                <a:solidFill>
                  <a:srgbClr val="000000"/>
                </a:solidFill>
                <a:latin typeface="黑体" pitchFamily="49" charset="-122"/>
                <a:ea typeface="黑体" pitchFamily="49" charset="-122"/>
              </a:endParaRPr>
            </a:p>
          </p:txBody>
        </p:sp>
      </p:grpSp>
      <p:grpSp>
        <p:nvGrpSpPr>
          <p:cNvPr id="45" name="Group 3"/>
          <p:cNvGrpSpPr>
            <a:grpSpLocks/>
          </p:cNvGrpSpPr>
          <p:nvPr/>
        </p:nvGrpSpPr>
        <p:grpSpPr bwMode="auto">
          <a:xfrm>
            <a:off x="3176588" y="3335435"/>
            <a:ext cx="5281612" cy="571500"/>
            <a:chOff x="3176558" y="3171836"/>
            <a:chExt cx="5281642" cy="571504"/>
          </a:xfrm>
        </p:grpSpPr>
        <p:sp>
          <p:nvSpPr>
            <p:cNvPr id="46" name="矩形 45"/>
            <p:cNvSpPr/>
            <p:nvPr/>
          </p:nvSpPr>
          <p:spPr bwMode="auto">
            <a:xfrm>
              <a:off x="3498822" y="3243276"/>
              <a:ext cx="4883178"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47" name="菱形 46"/>
            <p:cNvSpPr/>
            <p:nvPr/>
          </p:nvSpPr>
          <p:spPr bwMode="auto">
            <a:xfrm>
              <a:off x="3176558" y="3171836"/>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48" name="TextBox 37"/>
            <p:cNvSpPr txBox="1">
              <a:spLocks noChangeArrowheads="1"/>
            </p:cNvSpPr>
            <p:nvPr/>
          </p:nvSpPr>
          <p:spPr bwMode="auto">
            <a:xfrm>
              <a:off x="3733800" y="3298871"/>
              <a:ext cx="4724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头痛决策支持系统开发与评估</a:t>
              </a:r>
            </a:p>
          </p:txBody>
        </p:sp>
      </p:grpSp>
      <p:sp>
        <p:nvSpPr>
          <p:cNvPr id="49"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50" name="Group 5"/>
          <p:cNvGrpSpPr>
            <a:grpSpLocks/>
          </p:cNvGrpSpPr>
          <p:nvPr/>
        </p:nvGrpSpPr>
        <p:grpSpPr bwMode="auto">
          <a:xfrm>
            <a:off x="3176588" y="4873724"/>
            <a:ext cx="5205412" cy="571500"/>
            <a:chOff x="3176558" y="4724400"/>
            <a:chExt cx="5205442" cy="571504"/>
          </a:xfrm>
        </p:grpSpPr>
        <p:sp>
          <p:nvSpPr>
            <p:cNvPr id="51" name="矩形 32"/>
            <p:cNvSpPr/>
            <p:nvPr/>
          </p:nvSpPr>
          <p:spPr bwMode="auto">
            <a:xfrm>
              <a:off x="3475010" y="4795837"/>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2" name="TextBox 39"/>
            <p:cNvSpPr txBox="1">
              <a:spLocks noChangeArrowheads="1"/>
            </p:cNvSpPr>
            <p:nvPr/>
          </p:nvSpPr>
          <p:spPr bwMode="auto">
            <a:xfrm>
              <a:off x="3733800" y="4826029"/>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53" name="菱形 31"/>
            <p:cNvSpPr/>
            <p:nvPr/>
          </p:nvSpPr>
          <p:spPr bwMode="auto">
            <a:xfrm>
              <a:off x="3176558" y="4724400"/>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54" name="菱形 53"/>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23799011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11</a:t>
            </a:fld>
            <a:endParaRPr lang="en-US" altLang="zh-CN" dirty="0"/>
          </a:p>
        </p:txBody>
      </p:sp>
      <p:sp>
        <p:nvSpPr>
          <p:cNvPr id="3" name="圆角矩形 2"/>
          <p:cNvSpPr/>
          <p:nvPr/>
        </p:nvSpPr>
        <p:spPr bwMode="auto">
          <a:xfrm>
            <a:off x="2528843" y="2204864"/>
            <a:ext cx="3534804" cy="2447327"/>
          </a:xfrm>
          <a:prstGeom prst="roundRect">
            <a:avLst/>
          </a:prstGeom>
          <a:noFill/>
          <a:ln w="28575"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200" b="1" i="0" u="none" strike="noStrike" cap="none" normalizeH="0" baseline="0" smtClean="0">
              <a:ln>
                <a:noFill/>
              </a:ln>
              <a:solidFill>
                <a:schemeClr val="tx1"/>
              </a:solidFill>
              <a:effectLst/>
              <a:latin typeface="Arial" charset="0"/>
              <a:ea typeface="宋体" charset="-122"/>
            </a:endParaRPr>
          </a:p>
        </p:txBody>
      </p:sp>
      <p:sp>
        <p:nvSpPr>
          <p:cNvPr id="4" name="椭圆 3"/>
          <p:cNvSpPr/>
          <p:nvPr/>
        </p:nvSpPr>
        <p:spPr bwMode="auto">
          <a:xfrm>
            <a:off x="683947" y="3280853"/>
            <a:ext cx="729794" cy="446350"/>
          </a:xfrm>
          <a:prstGeom prst="ellipse">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200" b="1" i="0" u="none" strike="noStrike" cap="none" normalizeH="0" baseline="0" smtClean="0">
              <a:ln>
                <a:noFill/>
              </a:ln>
              <a:solidFill>
                <a:schemeClr val="tx1"/>
              </a:solidFill>
              <a:effectLst/>
              <a:latin typeface="Arial" charset="0"/>
              <a:ea typeface="宋体" charset="-122"/>
            </a:endParaRPr>
          </a:p>
        </p:txBody>
      </p:sp>
      <p:sp>
        <p:nvSpPr>
          <p:cNvPr id="5" name="矩形 4"/>
          <p:cNvSpPr/>
          <p:nvPr/>
        </p:nvSpPr>
        <p:spPr bwMode="auto">
          <a:xfrm>
            <a:off x="1851479" y="2694723"/>
            <a:ext cx="424285" cy="1619100"/>
          </a:xfrm>
          <a:prstGeom prst="rect">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Arial" charset="0"/>
              <a:ea typeface="宋体" charset="-122"/>
            </a:endParaRPr>
          </a:p>
        </p:txBody>
      </p:sp>
      <p:sp>
        <p:nvSpPr>
          <p:cNvPr id="6" name="矩形 5"/>
          <p:cNvSpPr/>
          <p:nvPr/>
        </p:nvSpPr>
        <p:spPr bwMode="auto">
          <a:xfrm>
            <a:off x="2853541" y="2503454"/>
            <a:ext cx="1140009" cy="569182"/>
          </a:xfrm>
          <a:prstGeom prst="rect">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Arial" charset="0"/>
              <a:ea typeface="宋体" charset="-122"/>
            </a:endParaRPr>
          </a:p>
        </p:txBody>
      </p:sp>
      <p:sp>
        <p:nvSpPr>
          <p:cNvPr id="7" name="矩形 6"/>
          <p:cNvSpPr/>
          <p:nvPr/>
        </p:nvSpPr>
        <p:spPr bwMode="auto">
          <a:xfrm>
            <a:off x="2853542" y="3625709"/>
            <a:ext cx="1140009" cy="569182"/>
          </a:xfrm>
          <a:prstGeom prst="rect">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Arial" charset="0"/>
              <a:ea typeface="宋体" charset="-122"/>
            </a:endParaRPr>
          </a:p>
        </p:txBody>
      </p:sp>
      <p:sp>
        <p:nvSpPr>
          <p:cNvPr id="8" name="流程图: 磁盘 7"/>
          <p:cNvSpPr/>
          <p:nvPr/>
        </p:nvSpPr>
        <p:spPr bwMode="auto">
          <a:xfrm>
            <a:off x="4598939" y="3694395"/>
            <a:ext cx="736925" cy="539324"/>
          </a:xfrm>
          <a:prstGeom prst="flowChartMagneticDisk">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Arial" charset="0"/>
              <a:ea typeface="宋体" charset="-122"/>
            </a:endParaRPr>
          </a:p>
        </p:txBody>
      </p:sp>
      <p:sp>
        <p:nvSpPr>
          <p:cNvPr id="9" name="左右箭头 8"/>
          <p:cNvSpPr/>
          <p:nvPr/>
        </p:nvSpPr>
        <p:spPr bwMode="auto">
          <a:xfrm>
            <a:off x="1413741" y="3406796"/>
            <a:ext cx="434711" cy="188845"/>
          </a:xfrm>
          <a:prstGeom prst="leftRightArrow">
            <a:avLst/>
          </a:prstGeom>
          <a:solidFill>
            <a:schemeClr val="accent1"/>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200" b="1" i="0" u="none" strike="noStrike" cap="none" normalizeH="0" baseline="0" smtClean="0">
              <a:ln>
                <a:noFill/>
              </a:ln>
              <a:solidFill>
                <a:schemeClr val="tx1"/>
              </a:solidFill>
              <a:effectLst/>
              <a:latin typeface="Arial" charset="0"/>
              <a:ea typeface="宋体" charset="-122"/>
            </a:endParaRPr>
          </a:p>
        </p:txBody>
      </p:sp>
      <p:cxnSp>
        <p:nvCxnSpPr>
          <p:cNvPr id="10" name="直接箭头连接符 9"/>
          <p:cNvCxnSpPr>
            <a:stCxn id="6" idx="1"/>
            <a:endCxn id="5" idx="3"/>
          </p:cNvCxnSpPr>
          <p:nvPr/>
        </p:nvCxnSpPr>
        <p:spPr bwMode="auto">
          <a:xfrm flipH="1">
            <a:off x="2275764" y="2788045"/>
            <a:ext cx="577777" cy="71622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1" name="直接箭头连接符 10"/>
          <p:cNvCxnSpPr>
            <a:stCxn id="5" idx="3"/>
            <a:endCxn id="7" idx="1"/>
          </p:cNvCxnSpPr>
          <p:nvPr/>
        </p:nvCxnSpPr>
        <p:spPr bwMode="auto">
          <a:xfrm>
            <a:off x="2275764" y="3504273"/>
            <a:ext cx="577778" cy="406027"/>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2" name="直接箭头连接符 11"/>
          <p:cNvCxnSpPr>
            <a:endCxn id="21" idx="1"/>
          </p:cNvCxnSpPr>
          <p:nvPr/>
        </p:nvCxnSpPr>
        <p:spPr bwMode="auto">
          <a:xfrm flipV="1">
            <a:off x="3977949" y="2835446"/>
            <a:ext cx="864955" cy="904875"/>
          </a:xfrm>
          <a:prstGeom prst="straightConnector1">
            <a:avLst/>
          </a:prstGeom>
          <a:solidFill>
            <a:schemeClr val="accent1"/>
          </a:solidFill>
          <a:ln w="9525" cap="flat" cmpd="sng" algn="ctr">
            <a:solidFill>
              <a:schemeClr val="tx1"/>
            </a:solidFill>
            <a:prstDash val="lgDash"/>
            <a:round/>
            <a:headEnd type="arrow"/>
            <a:tailEnd type="arrow"/>
          </a:ln>
          <a:effectLst/>
        </p:spPr>
      </p:cxnSp>
      <p:cxnSp>
        <p:nvCxnSpPr>
          <p:cNvPr id="13" name="直接箭头连接符 12"/>
          <p:cNvCxnSpPr>
            <a:stCxn id="6" idx="2"/>
            <a:endCxn id="7" idx="0"/>
          </p:cNvCxnSpPr>
          <p:nvPr/>
        </p:nvCxnSpPr>
        <p:spPr bwMode="auto">
          <a:xfrm>
            <a:off x="3423546" y="3072636"/>
            <a:ext cx="1" cy="553073"/>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4" name="直接箭头连接符 13"/>
          <p:cNvCxnSpPr>
            <a:stCxn id="8" idx="2"/>
            <a:endCxn id="7" idx="3"/>
          </p:cNvCxnSpPr>
          <p:nvPr/>
        </p:nvCxnSpPr>
        <p:spPr bwMode="auto">
          <a:xfrm flipH="1" flipV="1">
            <a:off x="3993551" y="3910300"/>
            <a:ext cx="605388" cy="5375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5" name="TextBox 14"/>
          <p:cNvSpPr txBox="1"/>
          <p:nvPr/>
        </p:nvSpPr>
        <p:spPr>
          <a:xfrm>
            <a:off x="756366" y="3370709"/>
            <a:ext cx="602290" cy="276999"/>
          </a:xfrm>
          <a:prstGeom prst="rect">
            <a:avLst/>
          </a:prstGeom>
          <a:noFill/>
        </p:spPr>
        <p:txBody>
          <a:bodyPr wrap="square" rtlCol="0">
            <a:spAutoFit/>
          </a:bodyPr>
          <a:lstStyle/>
          <a:p>
            <a:r>
              <a:rPr lang="zh-CN" altLang="en-US" sz="1200" dirty="0" smtClean="0"/>
              <a:t>用户</a:t>
            </a:r>
            <a:endParaRPr lang="zh-CN" altLang="en-US" sz="1200" dirty="0"/>
          </a:p>
        </p:txBody>
      </p:sp>
      <p:sp>
        <p:nvSpPr>
          <p:cNvPr id="16" name="TextBox 15"/>
          <p:cNvSpPr txBox="1"/>
          <p:nvPr/>
        </p:nvSpPr>
        <p:spPr>
          <a:xfrm>
            <a:off x="1916099" y="2746821"/>
            <a:ext cx="332351" cy="1384995"/>
          </a:xfrm>
          <a:prstGeom prst="rect">
            <a:avLst/>
          </a:prstGeom>
          <a:noFill/>
        </p:spPr>
        <p:txBody>
          <a:bodyPr wrap="square" rtlCol="0">
            <a:spAutoFit/>
          </a:bodyPr>
          <a:lstStyle/>
          <a:p>
            <a:r>
              <a:rPr lang="zh-CN" altLang="en-US" sz="1200" dirty="0" smtClean="0"/>
              <a:t>人</a:t>
            </a:r>
            <a:endParaRPr lang="en-US" altLang="zh-CN" sz="1200" dirty="0" smtClean="0"/>
          </a:p>
          <a:p>
            <a:endParaRPr lang="en-US" altLang="zh-CN" sz="1200" dirty="0"/>
          </a:p>
          <a:p>
            <a:r>
              <a:rPr lang="zh-CN" altLang="en-US" sz="1200" dirty="0" smtClean="0"/>
              <a:t>机</a:t>
            </a:r>
            <a:endParaRPr lang="en-US" altLang="zh-CN" sz="1200" dirty="0" smtClean="0"/>
          </a:p>
          <a:p>
            <a:endParaRPr lang="en-US" altLang="zh-CN" sz="1200" dirty="0"/>
          </a:p>
          <a:p>
            <a:r>
              <a:rPr lang="zh-CN" altLang="en-US" sz="1200" dirty="0" smtClean="0"/>
              <a:t>交</a:t>
            </a:r>
            <a:endParaRPr lang="en-US" altLang="zh-CN" sz="1200" dirty="0" smtClean="0"/>
          </a:p>
          <a:p>
            <a:endParaRPr lang="en-US" altLang="zh-CN" sz="1200" dirty="0"/>
          </a:p>
          <a:p>
            <a:r>
              <a:rPr lang="zh-CN" altLang="en-US" sz="1200" dirty="0" smtClean="0"/>
              <a:t>互</a:t>
            </a:r>
            <a:endParaRPr lang="zh-CN" altLang="en-US" sz="1200" dirty="0"/>
          </a:p>
        </p:txBody>
      </p:sp>
      <p:sp>
        <p:nvSpPr>
          <p:cNvPr id="17" name="TextBox 16"/>
          <p:cNvSpPr txBox="1"/>
          <p:nvPr/>
        </p:nvSpPr>
        <p:spPr>
          <a:xfrm>
            <a:off x="3008796" y="2667573"/>
            <a:ext cx="849274" cy="276999"/>
          </a:xfrm>
          <a:prstGeom prst="rect">
            <a:avLst/>
          </a:prstGeom>
          <a:noFill/>
        </p:spPr>
        <p:txBody>
          <a:bodyPr wrap="square" rtlCol="0">
            <a:spAutoFit/>
          </a:bodyPr>
          <a:lstStyle/>
          <a:p>
            <a:pPr algn="ctr"/>
            <a:r>
              <a:rPr lang="zh-CN" altLang="en-US" sz="1200" dirty="0" smtClean="0"/>
              <a:t>解 释 器</a:t>
            </a:r>
            <a:endParaRPr lang="zh-CN" altLang="en-US" sz="1200" dirty="0"/>
          </a:p>
        </p:txBody>
      </p:sp>
      <p:sp>
        <p:nvSpPr>
          <p:cNvPr id="18" name="TextBox 17"/>
          <p:cNvSpPr txBox="1"/>
          <p:nvPr/>
        </p:nvSpPr>
        <p:spPr>
          <a:xfrm>
            <a:off x="2907976" y="3648315"/>
            <a:ext cx="950094" cy="276999"/>
          </a:xfrm>
          <a:prstGeom prst="rect">
            <a:avLst/>
          </a:prstGeom>
          <a:noFill/>
        </p:spPr>
        <p:txBody>
          <a:bodyPr wrap="square" rtlCol="0">
            <a:spAutoFit/>
          </a:bodyPr>
          <a:lstStyle/>
          <a:p>
            <a:pPr algn="ctr"/>
            <a:r>
              <a:rPr lang="zh-CN" altLang="en-US" sz="1200" dirty="0" smtClean="0"/>
              <a:t>推 理 引 擎</a:t>
            </a:r>
            <a:endParaRPr lang="zh-CN" altLang="en-US" sz="1200" dirty="0"/>
          </a:p>
        </p:txBody>
      </p:sp>
      <p:sp>
        <p:nvSpPr>
          <p:cNvPr id="19" name="TextBox 18"/>
          <p:cNvSpPr txBox="1"/>
          <p:nvPr/>
        </p:nvSpPr>
        <p:spPr>
          <a:xfrm>
            <a:off x="4711927" y="3878442"/>
            <a:ext cx="670412" cy="276999"/>
          </a:xfrm>
          <a:prstGeom prst="rect">
            <a:avLst/>
          </a:prstGeom>
          <a:noFill/>
        </p:spPr>
        <p:txBody>
          <a:bodyPr wrap="square" rtlCol="0">
            <a:spAutoFit/>
          </a:bodyPr>
          <a:lstStyle/>
          <a:p>
            <a:r>
              <a:rPr lang="zh-CN" altLang="en-US" sz="1200" dirty="0" smtClean="0"/>
              <a:t>知识库</a:t>
            </a:r>
            <a:endParaRPr lang="zh-CN" altLang="en-US" sz="1200" dirty="0"/>
          </a:p>
        </p:txBody>
      </p:sp>
      <p:sp>
        <p:nvSpPr>
          <p:cNvPr id="20" name="流程图: 磁盘 19"/>
          <p:cNvSpPr/>
          <p:nvPr/>
        </p:nvSpPr>
        <p:spPr bwMode="auto">
          <a:xfrm>
            <a:off x="4841104" y="2518383"/>
            <a:ext cx="736925" cy="539324"/>
          </a:xfrm>
          <a:prstGeom prst="flowChartMagneticDisk">
            <a:avLst/>
          </a:prstGeom>
          <a:solidFill>
            <a:schemeClr val="accent3">
              <a:lumMod val="95000"/>
            </a:schemeClr>
          </a:solidFill>
          <a:ln w="9525" cap="flat" cmpd="sng" algn="ctr">
            <a:solidFill>
              <a:schemeClr val="bg2"/>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Arial" charset="0"/>
              <a:ea typeface="宋体" charset="-122"/>
            </a:endParaRPr>
          </a:p>
        </p:txBody>
      </p:sp>
      <p:sp>
        <p:nvSpPr>
          <p:cNvPr id="21" name="TextBox 20"/>
          <p:cNvSpPr txBox="1"/>
          <p:nvPr/>
        </p:nvSpPr>
        <p:spPr>
          <a:xfrm>
            <a:off x="4842904" y="2696946"/>
            <a:ext cx="809216" cy="276999"/>
          </a:xfrm>
          <a:prstGeom prst="rect">
            <a:avLst/>
          </a:prstGeom>
          <a:noFill/>
        </p:spPr>
        <p:txBody>
          <a:bodyPr wrap="square" rtlCol="0">
            <a:spAutoFit/>
          </a:bodyPr>
          <a:lstStyle/>
          <a:p>
            <a:r>
              <a:rPr lang="zh-CN" altLang="en-US" sz="1200" dirty="0" smtClean="0"/>
              <a:t>工作存储</a:t>
            </a:r>
            <a:endParaRPr lang="zh-CN" altLang="en-US" sz="1200" dirty="0"/>
          </a:p>
        </p:txBody>
      </p:sp>
      <p:sp>
        <p:nvSpPr>
          <p:cNvPr id="34" name="圆角矩形 33"/>
          <p:cNvSpPr/>
          <p:nvPr/>
        </p:nvSpPr>
        <p:spPr bwMode="auto">
          <a:xfrm>
            <a:off x="2729756" y="2351968"/>
            <a:ext cx="1482204" cy="1961856"/>
          </a:xfrm>
          <a:prstGeom prst="roundRect">
            <a:avLst/>
          </a:prstGeom>
          <a:noFill/>
          <a:ln w="19050" cap="flat" cmpd="sng" algn="ctr">
            <a:solidFill>
              <a:srgbClr val="002060"/>
            </a:solidFill>
            <a:prstDash val="lg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5" name="圆角矩形 34"/>
          <p:cNvSpPr/>
          <p:nvPr/>
        </p:nvSpPr>
        <p:spPr bwMode="auto">
          <a:xfrm>
            <a:off x="4573613" y="2450574"/>
            <a:ext cx="1247384" cy="769743"/>
          </a:xfrm>
          <a:prstGeom prst="roundRect">
            <a:avLst/>
          </a:prstGeom>
          <a:noFill/>
          <a:ln w="19050" cap="flat" cmpd="sng" algn="ctr">
            <a:solidFill>
              <a:srgbClr val="002060"/>
            </a:solidFill>
            <a:prstDash val="lg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7" name="圆角矩形 36"/>
          <p:cNvSpPr/>
          <p:nvPr/>
        </p:nvSpPr>
        <p:spPr bwMode="auto">
          <a:xfrm>
            <a:off x="1675854" y="2518383"/>
            <a:ext cx="739162" cy="1989597"/>
          </a:xfrm>
          <a:prstGeom prst="roundRect">
            <a:avLst/>
          </a:prstGeom>
          <a:noFill/>
          <a:ln w="19050" cap="flat" cmpd="sng" algn="ctr">
            <a:solidFill>
              <a:srgbClr val="002060"/>
            </a:solidFill>
            <a:prstDash val="lg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9" name="圆角矩形标注 38"/>
          <p:cNvSpPr/>
          <p:nvPr/>
        </p:nvSpPr>
        <p:spPr bwMode="auto">
          <a:xfrm>
            <a:off x="1430044" y="4793244"/>
            <a:ext cx="1542722" cy="1212218"/>
          </a:xfrm>
          <a:prstGeom prst="wedgeRoundRectCallout">
            <a:avLst>
              <a:gd name="adj1" fmla="val -941"/>
              <a:gd name="adj2" fmla="val -77520"/>
              <a:gd name="adj3" fmla="val 16667"/>
            </a:avLst>
          </a:prstGeom>
          <a:solidFill>
            <a:schemeClr val="accent2">
              <a:lumMod val="20000"/>
              <a:lumOff val="80000"/>
            </a:schemeClr>
          </a:solidFill>
          <a:ln w="952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40" name="文本框 39"/>
          <p:cNvSpPr txBox="1"/>
          <p:nvPr/>
        </p:nvSpPr>
        <p:spPr>
          <a:xfrm>
            <a:off x="1458060" y="4788135"/>
            <a:ext cx="1395481" cy="1200329"/>
          </a:xfrm>
          <a:prstGeom prst="rect">
            <a:avLst/>
          </a:prstGeom>
          <a:noFill/>
        </p:spPr>
        <p:txBody>
          <a:bodyPr wrap="square" rtlCol="0">
            <a:spAutoFit/>
          </a:bodyPr>
          <a:lstStyle/>
          <a:p>
            <a:r>
              <a:rPr lang="zh-CN" altLang="en-US" dirty="0" smtClean="0"/>
              <a:t>需要根据不同疾病需求更改诊疗流程界面</a:t>
            </a:r>
            <a:endParaRPr lang="zh-CN" altLang="en-US" dirty="0"/>
          </a:p>
        </p:txBody>
      </p:sp>
      <p:sp>
        <p:nvSpPr>
          <p:cNvPr id="41" name="圆角矩形标注 40"/>
          <p:cNvSpPr/>
          <p:nvPr/>
        </p:nvSpPr>
        <p:spPr bwMode="auto">
          <a:xfrm>
            <a:off x="3240458" y="4730744"/>
            <a:ext cx="3201292" cy="1212218"/>
          </a:xfrm>
          <a:prstGeom prst="wedgeRoundRectCallout">
            <a:avLst>
              <a:gd name="adj1" fmla="val -28528"/>
              <a:gd name="adj2" fmla="val -96888"/>
              <a:gd name="adj3" fmla="val 16667"/>
            </a:avLst>
          </a:prstGeom>
          <a:solidFill>
            <a:schemeClr val="accent2">
              <a:lumMod val="20000"/>
              <a:lumOff val="80000"/>
            </a:schemeClr>
          </a:solidFill>
          <a:ln w="952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42" name="圆角矩形标注 41"/>
          <p:cNvSpPr/>
          <p:nvPr/>
        </p:nvSpPr>
        <p:spPr bwMode="auto">
          <a:xfrm>
            <a:off x="6732241" y="2351968"/>
            <a:ext cx="2011138" cy="2156012"/>
          </a:xfrm>
          <a:prstGeom prst="wedgeRoundRectCallout">
            <a:avLst>
              <a:gd name="adj1" fmla="val -102311"/>
              <a:gd name="adj2" fmla="val -16420"/>
              <a:gd name="adj3" fmla="val 16667"/>
            </a:avLst>
          </a:prstGeom>
          <a:solidFill>
            <a:schemeClr val="accent2">
              <a:lumMod val="20000"/>
              <a:lumOff val="80000"/>
            </a:schemeClr>
          </a:solidFill>
          <a:ln w="952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43" name="文本框 42"/>
          <p:cNvSpPr txBox="1"/>
          <p:nvPr/>
        </p:nvSpPr>
        <p:spPr>
          <a:xfrm>
            <a:off x="3310008" y="4722861"/>
            <a:ext cx="3131742" cy="1200329"/>
          </a:xfrm>
          <a:prstGeom prst="rect">
            <a:avLst/>
          </a:prstGeom>
          <a:noFill/>
        </p:spPr>
        <p:txBody>
          <a:bodyPr wrap="square" rtlCol="0">
            <a:spAutoFit/>
          </a:bodyPr>
          <a:lstStyle/>
          <a:p>
            <a:r>
              <a:rPr lang="zh-CN" altLang="en-US" dirty="0" smtClean="0"/>
              <a:t>随着疾病种类增多，推理引擎的构建存在重复工作，而接口各异增大了系统内部模块的耦合性</a:t>
            </a:r>
            <a:endParaRPr lang="zh-CN" altLang="en-US" dirty="0"/>
          </a:p>
        </p:txBody>
      </p:sp>
      <p:sp>
        <p:nvSpPr>
          <p:cNvPr id="44" name="文本框 43"/>
          <p:cNvSpPr txBox="1"/>
          <p:nvPr/>
        </p:nvSpPr>
        <p:spPr>
          <a:xfrm>
            <a:off x="6804248" y="2423655"/>
            <a:ext cx="1867123" cy="2031325"/>
          </a:xfrm>
          <a:prstGeom prst="rect">
            <a:avLst/>
          </a:prstGeom>
          <a:noFill/>
        </p:spPr>
        <p:txBody>
          <a:bodyPr wrap="square" rtlCol="0">
            <a:spAutoFit/>
          </a:bodyPr>
          <a:lstStyle/>
          <a:p>
            <a:r>
              <a:rPr lang="zh-CN" altLang="en-US" dirty="0" smtClean="0"/>
              <a:t>系统需要存储来自各个社区、多种疾病的医疗数据，数据存储需要考虑数据存储量大、异构性强的特点</a:t>
            </a:r>
            <a:endParaRPr lang="zh-CN" altLang="en-US" dirty="0"/>
          </a:p>
        </p:txBody>
      </p:sp>
      <p:sp>
        <p:nvSpPr>
          <p:cNvPr id="32"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临床决策支持系统原架构</a:t>
            </a:r>
            <a:endParaRPr lang="zh-CN" altLang="en-US" sz="2800" b="1" dirty="0">
              <a:solidFill>
                <a:srgbClr val="FFFFFF"/>
              </a:solidFill>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22356040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12</a:t>
            </a:fld>
            <a:endParaRPr lang="en-US" altLang="zh-CN" dirty="0"/>
          </a:p>
        </p:txBody>
      </p:sp>
      <p:sp>
        <p:nvSpPr>
          <p:cNvPr id="3" name="圆角矩形 2"/>
          <p:cNvSpPr/>
          <p:nvPr/>
        </p:nvSpPr>
        <p:spPr bwMode="auto">
          <a:xfrm>
            <a:off x="1631097" y="2204864"/>
            <a:ext cx="4165040" cy="2447327"/>
          </a:xfrm>
          <a:prstGeom prst="roundRect">
            <a:avLst/>
          </a:prstGeom>
          <a:noFill/>
          <a:ln w="127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200" b="1" i="0" u="none" strike="noStrike" cap="none" normalizeH="0" baseline="0" smtClean="0">
              <a:ln>
                <a:noFill/>
              </a:ln>
              <a:solidFill>
                <a:schemeClr val="tx1"/>
              </a:solidFill>
              <a:effectLst/>
              <a:latin typeface="Arial" charset="0"/>
              <a:ea typeface="宋体" charset="-122"/>
            </a:endParaRPr>
          </a:p>
        </p:txBody>
      </p:sp>
      <p:sp>
        <p:nvSpPr>
          <p:cNvPr id="4" name="椭圆 3"/>
          <p:cNvSpPr/>
          <p:nvPr/>
        </p:nvSpPr>
        <p:spPr bwMode="auto">
          <a:xfrm>
            <a:off x="683947" y="3280853"/>
            <a:ext cx="729794" cy="446350"/>
          </a:xfrm>
          <a:prstGeom prst="ellipse">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200" b="1" i="0" u="none" strike="noStrike" cap="none" normalizeH="0" baseline="0" smtClean="0">
              <a:ln>
                <a:noFill/>
              </a:ln>
              <a:solidFill>
                <a:schemeClr val="tx1"/>
              </a:solidFill>
              <a:effectLst/>
              <a:latin typeface="Arial" charset="0"/>
              <a:ea typeface="宋体" charset="-122"/>
            </a:endParaRPr>
          </a:p>
        </p:txBody>
      </p:sp>
      <p:sp>
        <p:nvSpPr>
          <p:cNvPr id="5" name="矩形 4"/>
          <p:cNvSpPr/>
          <p:nvPr/>
        </p:nvSpPr>
        <p:spPr bwMode="auto">
          <a:xfrm>
            <a:off x="1851479" y="2694723"/>
            <a:ext cx="424285" cy="1619100"/>
          </a:xfrm>
          <a:prstGeom prst="rect">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Arial" charset="0"/>
              <a:ea typeface="宋体" charset="-122"/>
            </a:endParaRPr>
          </a:p>
        </p:txBody>
      </p:sp>
      <p:sp>
        <p:nvSpPr>
          <p:cNvPr id="6" name="矩形 5"/>
          <p:cNvSpPr/>
          <p:nvPr/>
        </p:nvSpPr>
        <p:spPr bwMode="auto">
          <a:xfrm>
            <a:off x="2853541" y="2503454"/>
            <a:ext cx="1140009" cy="569182"/>
          </a:xfrm>
          <a:prstGeom prst="rect">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Arial" charset="0"/>
              <a:ea typeface="宋体" charset="-122"/>
            </a:endParaRPr>
          </a:p>
        </p:txBody>
      </p:sp>
      <p:sp>
        <p:nvSpPr>
          <p:cNvPr id="7" name="矩形 6"/>
          <p:cNvSpPr/>
          <p:nvPr/>
        </p:nvSpPr>
        <p:spPr bwMode="auto">
          <a:xfrm>
            <a:off x="2853542" y="3625709"/>
            <a:ext cx="1140009" cy="569182"/>
          </a:xfrm>
          <a:prstGeom prst="rect">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Arial" charset="0"/>
              <a:ea typeface="宋体" charset="-122"/>
            </a:endParaRPr>
          </a:p>
        </p:txBody>
      </p:sp>
      <p:sp>
        <p:nvSpPr>
          <p:cNvPr id="8" name="流程图: 磁盘 7"/>
          <p:cNvSpPr/>
          <p:nvPr/>
        </p:nvSpPr>
        <p:spPr bwMode="auto">
          <a:xfrm>
            <a:off x="4598939" y="3694395"/>
            <a:ext cx="736925" cy="539324"/>
          </a:xfrm>
          <a:prstGeom prst="flowChartMagneticDisk">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Arial" charset="0"/>
              <a:ea typeface="宋体" charset="-122"/>
            </a:endParaRPr>
          </a:p>
        </p:txBody>
      </p:sp>
      <p:sp>
        <p:nvSpPr>
          <p:cNvPr id="9" name="左右箭头 8"/>
          <p:cNvSpPr/>
          <p:nvPr/>
        </p:nvSpPr>
        <p:spPr bwMode="auto">
          <a:xfrm>
            <a:off x="1413741" y="3406796"/>
            <a:ext cx="434711" cy="188845"/>
          </a:xfrm>
          <a:prstGeom prst="leftRightArrow">
            <a:avLst/>
          </a:prstGeom>
          <a:solidFill>
            <a:schemeClr val="accent1"/>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200" b="1" i="0" u="none" strike="noStrike" cap="none" normalizeH="0" baseline="0" smtClean="0">
              <a:ln>
                <a:noFill/>
              </a:ln>
              <a:solidFill>
                <a:schemeClr val="tx1"/>
              </a:solidFill>
              <a:effectLst/>
              <a:latin typeface="Arial" charset="0"/>
              <a:ea typeface="宋体" charset="-122"/>
            </a:endParaRPr>
          </a:p>
        </p:txBody>
      </p:sp>
      <p:cxnSp>
        <p:nvCxnSpPr>
          <p:cNvPr id="10" name="直接箭头连接符 9"/>
          <p:cNvCxnSpPr>
            <a:stCxn id="6" idx="1"/>
            <a:endCxn id="5" idx="3"/>
          </p:cNvCxnSpPr>
          <p:nvPr/>
        </p:nvCxnSpPr>
        <p:spPr bwMode="auto">
          <a:xfrm flipH="1">
            <a:off x="2275764" y="2788045"/>
            <a:ext cx="577777" cy="71622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1" name="直接箭头连接符 10"/>
          <p:cNvCxnSpPr>
            <a:stCxn id="5" idx="3"/>
            <a:endCxn id="7" idx="1"/>
          </p:cNvCxnSpPr>
          <p:nvPr/>
        </p:nvCxnSpPr>
        <p:spPr bwMode="auto">
          <a:xfrm>
            <a:off x="2275764" y="3504273"/>
            <a:ext cx="577778" cy="406027"/>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2" name="直接箭头连接符 11"/>
          <p:cNvCxnSpPr>
            <a:endCxn id="21" idx="1"/>
          </p:cNvCxnSpPr>
          <p:nvPr/>
        </p:nvCxnSpPr>
        <p:spPr bwMode="auto">
          <a:xfrm flipV="1">
            <a:off x="3977949" y="2835446"/>
            <a:ext cx="864955" cy="904875"/>
          </a:xfrm>
          <a:prstGeom prst="straightConnector1">
            <a:avLst/>
          </a:prstGeom>
          <a:solidFill>
            <a:schemeClr val="accent1"/>
          </a:solidFill>
          <a:ln w="9525" cap="flat" cmpd="sng" algn="ctr">
            <a:solidFill>
              <a:schemeClr val="tx1"/>
            </a:solidFill>
            <a:prstDash val="lgDash"/>
            <a:round/>
            <a:headEnd type="arrow"/>
            <a:tailEnd type="arrow"/>
          </a:ln>
          <a:effectLst/>
        </p:spPr>
      </p:cxnSp>
      <p:cxnSp>
        <p:nvCxnSpPr>
          <p:cNvPr id="13" name="直接箭头连接符 12"/>
          <p:cNvCxnSpPr>
            <a:stCxn id="6" idx="2"/>
            <a:endCxn id="7" idx="0"/>
          </p:cNvCxnSpPr>
          <p:nvPr/>
        </p:nvCxnSpPr>
        <p:spPr bwMode="auto">
          <a:xfrm>
            <a:off x="3423546" y="3072636"/>
            <a:ext cx="1" cy="553073"/>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4" name="直接箭头连接符 13"/>
          <p:cNvCxnSpPr>
            <a:stCxn id="8" idx="2"/>
            <a:endCxn id="7" idx="3"/>
          </p:cNvCxnSpPr>
          <p:nvPr/>
        </p:nvCxnSpPr>
        <p:spPr bwMode="auto">
          <a:xfrm flipH="1" flipV="1">
            <a:off x="3993551" y="3910300"/>
            <a:ext cx="605388" cy="5375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5" name="TextBox 14"/>
          <p:cNvSpPr txBox="1"/>
          <p:nvPr/>
        </p:nvSpPr>
        <p:spPr>
          <a:xfrm>
            <a:off x="756366" y="3370709"/>
            <a:ext cx="602290" cy="276999"/>
          </a:xfrm>
          <a:prstGeom prst="rect">
            <a:avLst/>
          </a:prstGeom>
          <a:noFill/>
        </p:spPr>
        <p:txBody>
          <a:bodyPr wrap="square" rtlCol="0">
            <a:spAutoFit/>
          </a:bodyPr>
          <a:lstStyle/>
          <a:p>
            <a:r>
              <a:rPr lang="zh-CN" altLang="en-US" sz="1200" dirty="0" smtClean="0"/>
              <a:t>用户</a:t>
            </a:r>
            <a:endParaRPr lang="zh-CN" altLang="en-US" sz="1200" dirty="0"/>
          </a:p>
        </p:txBody>
      </p:sp>
      <p:sp>
        <p:nvSpPr>
          <p:cNvPr id="16" name="TextBox 15"/>
          <p:cNvSpPr txBox="1"/>
          <p:nvPr/>
        </p:nvSpPr>
        <p:spPr>
          <a:xfrm>
            <a:off x="1916099" y="2746821"/>
            <a:ext cx="332351" cy="1384995"/>
          </a:xfrm>
          <a:prstGeom prst="rect">
            <a:avLst/>
          </a:prstGeom>
          <a:noFill/>
        </p:spPr>
        <p:txBody>
          <a:bodyPr wrap="square" rtlCol="0">
            <a:spAutoFit/>
          </a:bodyPr>
          <a:lstStyle/>
          <a:p>
            <a:r>
              <a:rPr lang="zh-CN" altLang="en-US" sz="1200" dirty="0" smtClean="0"/>
              <a:t>人</a:t>
            </a:r>
            <a:endParaRPr lang="en-US" altLang="zh-CN" sz="1200" dirty="0" smtClean="0"/>
          </a:p>
          <a:p>
            <a:endParaRPr lang="en-US" altLang="zh-CN" sz="1200" dirty="0"/>
          </a:p>
          <a:p>
            <a:r>
              <a:rPr lang="zh-CN" altLang="en-US" sz="1200" dirty="0" smtClean="0"/>
              <a:t>机</a:t>
            </a:r>
            <a:endParaRPr lang="en-US" altLang="zh-CN" sz="1200" dirty="0" smtClean="0"/>
          </a:p>
          <a:p>
            <a:endParaRPr lang="en-US" altLang="zh-CN" sz="1200" dirty="0"/>
          </a:p>
          <a:p>
            <a:r>
              <a:rPr lang="zh-CN" altLang="en-US" sz="1200" dirty="0" smtClean="0"/>
              <a:t>交</a:t>
            </a:r>
            <a:endParaRPr lang="en-US" altLang="zh-CN" sz="1200" dirty="0" smtClean="0"/>
          </a:p>
          <a:p>
            <a:endParaRPr lang="en-US" altLang="zh-CN" sz="1200" dirty="0"/>
          </a:p>
          <a:p>
            <a:r>
              <a:rPr lang="zh-CN" altLang="en-US" sz="1200" dirty="0" smtClean="0"/>
              <a:t>互</a:t>
            </a:r>
            <a:endParaRPr lang="zh-CN" altLang="en-US" sz="1200" dirty="0"/>
          </a:p>
        </p:txBody>
      </p:sp>
      <p:sp>
        <p:nvSpPr>
          <p:cNvPr id="17" name="TextBox 16"/>
          <p:cNvSpPr txBox="1"/>
          <p:nvPr/>
        </p:nvSpPr>
        <p:spPr>
          <a:xfrm>
            <a:off x="3008796" y="2667573"/>
            <a:ext cx="849274" cy="276999"/>
          </a:xfrm>
          <a:prstGeom prst="rect">
            <a:avLst/>
          </a:prstGeom>
          <a:noFill/>
        </p:spPr>
        <p:txBody>
          <a:bodyPr wrap="square" rtlCol="0">
            <a:spAutoFit/>
          </a:bodyPr>
          <a:lstStyle/>
          <a:p>
            <a:pPr algn="ctr"/>
            <a:r>
              <a:rPr lang="zh-CN" altLang="en-US" sz="1200" dirty="0" smtClean="0"/>
              <a:t>解 释 器</a:t>
            </a:r>
            <a:endParaRPr lang="zh-CN" altLang="en-US" sz="1200" dirty="0"/>
          </a:p>
        </p:txBody>
      </p:sp>
      <p:sp>
        <p:nvSpPr>
          <p:cNvPr id="18" name="TextBox 17"/>
          <p:cNvSpPr txBox="1"/>
          <p:nvPr/>
        </p:nvSpPr>
        <p:spPr>
          <a:xfrm>
            <a:off x="2958386" y="3798678"/>
            <a:ext cx="950094" cy="276999"/>
          </a:xfrm>
          <a:prstGeom prst="rect">
            <a:avLst/>
          </a:prstGeom>
          <a:noFill/>
        </p:spPr>
        <p:txBody>
          <a:bodyPr wrap="square" rtlCol="0">
            <a:spAutoFit/>
          </a:bodyPr>
          <a:lstStyle/>
          <a:p>
            <a:pPr algn="ctr"/>
            <a:r>
              <a:rPr lang="zh-CN" altLang="en-US" sz="1200" dirty="0" smtClean="0"/>
              <a:t>推 理 引 擎</a:t>
            </a:r>
            <a:endParaRPr lang="zh-CN" altLang="en-US" sz="1200" dirty="0"/>
          </a:p>
        </p:txBody>
      </p:sp>
      <p:sp>
        <p:nvSpPr>
          <p:cNvPr id="19" name="TextBox 18"/>
          <p:cNvSpPr txBox="1"/>
          <p:nvPr/>
        </p:nvSpPr>
        <p:spPr>
          <a:xfrm>
            <a:off x="4711927" y="3878442"/>
            <a:ext cx="670412" cy="276999"/>
          </a:xfrm>
          <a:prstGeom prst="rect">
            <a:avLst/>
          </a:prstGeom>
          <a:noFill/>
        </p:spPr>
        <p:txBody>
          <a:bodyPr wrap="square" rtlCol="0">
            <a:spAutoFit/>
          </a:bodyPr>
          <a:lstStyle/>
          <a:p>
            <a:r>
              <a:rPr lang="zh-CN" altLang="en-US" sz="1200" dirty="0" smtClean="0"/>
              <a:t>知识库</a:t>
            </a:r>
            <a:endParaRPr lang="zh-CN" altLang="en-US" sz="1200" dirty="0"/>
          </a:p>
        </p:txBody>
      </p:sp>
      <p:sp>
        <p:nvSpPr>
          <p:cNvPr id="20" name="流程图: 磁盘 19"/>
          <p:cNvSpPr/>
          <p:nvPr/>
        </p:nvSpPr>
        <p:spPr bwMode="auto">
          <a:xfrm>
            <a:off x="4841104" y="2518383"/>
            <a:ext cx="736925" cy="539324"/>
          </a:xfrm>
          <a:prstGeom prst="flowChartMagneticDisk">
            <a:avLst/>
          </a:prstGeom>
          <a:solidFill>
            <a:schemeClr val="accent3">
              <a:lumMod val="95000"/>
            </a:schemeClr>
          </a:solidFill>
          <a:ln w="9525" cap="flat" cmpd="sng" algn="ctr">
            <a:solidFill>
              <a:schemeClr val="bg2"/>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Arial" charset="0"/>
              <a:ea typeface="宋体" charset="-122"/>
            </a:endParaRPr>
          </a:p>
        </p:txBody>
      </p:sp>
      <p:sp>
        <p:nvSpPr>
          <p:cNvPr id="21" name="TextBox 20"/>
          <p:cNvSpPr txBox="1"/>
          <p:nvPr/>
        </p:nvSpPr>
        <p:spPr>
          <a:xfrm>
            <a:off x="4842904" y="2696946"/>
            <a:ext cx="809216" cy="276999"/>
          </a:xfrm>
          <a:prstGeom prst="rect">
            <a:avLst/>
          </a:prstGeom>
          <a:noFill/>
        </p:spPr>
        <p:txBody>
          <a:bodyPr wrap="square" rtlCol="0">
            <a:spAutoFit/>
          </a:bodyPr>
          <a:lstStyle/>
          <a:p>
            <a:r>
              <a:rPr lang="zh-CN" altLang="en-US" sz="1200" dirty="0" smtClean="0"/>
              <a:t>工作存储</a:t>
            </a:r>
            <a:endParaRPr lang="zh-CN" altLang="en-US" sz="1200" dirty="0"/>
          </a:p>
        </p:txBody>
      </p:sp>
      <p:sp>
        <p:nvSpPr>
          <p:cNvPr id="44" name="文本框 43"/>
          <p:cNvSpPr txBox="1"/>
          <p:nvPr/>
        </p:nvSpPr>
        <p:spPr>
          <a:xfrm>
            <a:off x="6804248" y="2423655"/>
            <a:ext cx="1867123" cy="2031325"/>
          </a:xfrm>
          <a:prstGeom prst="rect">
            <a:avLst/>
          </a:prstGeom>
          <a:noFill/>
        </p:spPr>
        <p:txBody>
          <a:bodyPr wrap="square" rtlCol="0">
            <a:spAutoFit/>
          </a:bodyPr>
          <a:lstStyle/>
          <a:p>
            <a:r>
              <a:rPr lang="zh-CN" altLang="en-US" dirty="0" smtClean="0"/>
              <a:t>系统需要存储来自各个社区、多种疾病的医疗数据，数据存储需要考虑数据存储量大、异构性强的特点</a:t>
            </a:r>
            <a:endParaRPr lang="zh-CN" altLang="en-US" dirty="0"/>
          </a:p>
        </p:txBody>
      </p:sp>
      <p:sp>
        <p:nvSpPr>
          <p:cNvPr id="32"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临床决策支持系统原架构</a:t>
            </a:r>
            <a:endParaRPr lang="zh-CN" altLang="en-US" sz="2800" b="1" dirty="0">
              <a:solidFill>
                <a:srgbClr val="FFFFFF"/>
              </a:solidFill>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22571505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13</a:t>
            </a:fld>
            <a:endParaRPr lang="en-US" altLang="zh-CN" dirty="0" smtClean="0">
              <a:solidFill>
                <a:srgbClr val="000000"/>
              </a:solidFill>
              <a:latin typeface="Arial" charset="0"/>
            </a:endParaRPr>
          </a:p>
        </p:txBody>
      </p:sp>
      <p:sp>
        <p:nvSpPr>
          <p:cNvPr id="57348" name="标题 1"/>
          <p:cNvSpPr txBox="1">
            <a:spLocks/>
          </p:cNvSpPr>
          <p:nvPr/>
        </p:nvSpPr>
        <p:spPr bwMode="auto">
          <a:xfrm>
            <a:off x="400487" y="280289"/>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系统概念图</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9" name="云形 8"/>
          <p:cNvSpPr/>
          <p:nvPr/>
        </p:nvSpPr>
        <p:spPr bwMode="auto">
          <a:xfrm>
            <a:off x="1149004" y="1327383"/>
            <a:ext cx="6447332" cy="4569451"/>
          </a:xfrm>
          <a:prstGeom prst="cloud">
            <a:avLst/>
          </a:prstGeom>
          <a:noFill/>
          <a:ln w="19050"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 name="圆角矩形 4"/>
          <p:cNvSpPr/>
          <p:nvPr/>
        </p:nvSpPr>
        <p:spPr bwMode="auto">
          <a:xfrm>
            <a:off x="4185244" y="4187784"/>
            <a:ext cx="2289738" cy="705802"/>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6684" y="4233863"/>
            <a:ext cx="506245" cy="43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7322" y="4245463"/>
            <a:ext cx="403927" cy="36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5184" y="4235177"/>
            <a:ext cx="474570" cy="390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bwMode="auto">
          <a:xfrm>
            <a:off x="4546350" y="4055877"/>
            <a:ext cx="410542" cy="1235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3" name="圆角矩形 12"/>
          <p:cNvSpPr/>
          <p:nvPr/>
        </p:nvSpPr>
        <p:spPr bwMode="auto">
          <a:xfrm>
            <a:off x="4624717" y="1614118"/>
            <a:ext cx="1920880" cy="849373"/>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4" name="上箭头 13"/>
          <p:cNvSpPr/>
          <p:nvPr/>
        </p:nvSpPr>
        <p:spPr bwMode="auto">
          <a:xfrm>
            <a:off x="4194139" y="3611868"/>
            <a:ext cx="2196659" cy="567558"/>
          </a:xfrm>
          <a:prstGeom prst="upArrow">
            <a:avLst>
              <a:gd name="adj1" fmla="val 75679"/>
              <a:gd name="adj2" fmla="val 55864"/>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3" name="矩形 32"/>
          <p:cNvSpPr/>
          <p:nvPr/>
        </p:nvSpPr>
        <p:spPr bwMode="auto">
          <a:xfrm>
            <a:off x="5602135" y="4064234"/>
            <a:ext cx="410542" cy="1235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8211" name="Picture 19" descr="D:\毕设\pictrute\puzzl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7380" y="5151785"/>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p:cNvPicPr>
            <a:picLocks noChangeAspect="1" noChangeArrowheads="1"/>
          </p:cNvPicPr>
          <p:nvPr/>
        </p:nvPicPr>
        <p:blipFill>
          <a:blip r:embed="rId7">
            <a:extLst>
              <a:ext uri="{BEBA8EAE-BF5A-486C-A8C5-ECC9F3942E4B}">
                <a14:imgProps xmlns:a14="http://schemas.microsoft.com/office/drawing/2010/main">
                  <a14:imgLayer r:embed="rId8">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6737317" y="4578649"/>
            <a:ext cx="402934" cy="331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14" name="Picture 22" descr="D:\毕设\pictrute\configur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83211" y="1695812"/>
            <a:ext cx="513977" cy="51397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4867283" y="2141380"/>
            <a:ext cx="688415" cy="276999"/>
          </a:xfrm>
          <a:prstGeom prst="rect">
            <a:avLst/>
          </a:prstGeom>
          <a:noFill/>
        </p:spPr>
        <p:txBody>
          <a:bodyPr wrap="square" rtlCol="0">
            <a:spAutoFit/>
          </a:bodyPr>
          <a:lstStyle/>
          <a:p>
            <a:r>
              <a:rPr lang="zh-CN" altLang="en-US" sz="1200" dirty="0" smtClean="0"/>
              <a:t>组件</a:t>
            </a:r>
            <a:endParaRPr lang="zh-CN" altLang="en-US" sz="1200" dirty="0"/>
          </a:p>
        </p:txBody>
      </p:sp>
      <p:sp>
        <p:nvSpPr>
          <p:cNvPr id="16" name="TextBox 15"/>
          <p:cNvSpPr txBox="1"/>
          <p:nvPr/>
        </p:nvSpPr>
        <p:spPr>
          <a:xfrm>
            <a:off x="5492281" y="1635368"/>
            <a:ext cx="1170198" cy="276999"/>
          </a:xfrm>
          <a:prstGeom prst="rect">
            <a:avLst/>
          </a:prstGeom>
          <a:noFill/>
        </p:spPr>
        <p:txBody>
          <a:bodyPr wrap="square" rtlCol="0">
            <a:spAutoFit/>
          </a:bodyPr>
          <a:lstStyle/>
          <a:p>
            <a:r>
              <a:rPr lang="zh-CN" altLang="en-US" sz="1200" dirty="0"/>
              <a:t>界面</a:t>
            </a:r>
            <a:r>
              <a:rPr lang="zh-CN" altLang="en-US" sz="1200" dirty="0" smtClean="0"/>
              <a:t>配置文件</a:t>
            </a:r>
            <a:endParaRPr lang="zh-CN" altLang="en-US" sz="1200" dirty="0"/>
          </a:p>
        </p:txBody>
      </p:sp>
      <p:pic>
        <p:nvPicPr>
          <p:cNvPr id="8215" name="Picture 23" descr="D:\毕设\pictrute\documents (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201657" y="1560136"/>
            <a:ext cx="567958" cy="56795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D:\毕设\pictrute\documents.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887080" y="1918636"/>
            <a:ext cx="543420" cy="5434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657277" y="4564315"/>
            <a:ext cx="1598822" cy="338554"/>
          </a:xfrm>
          <a:prstGeom prst="rect">
            <a:avLst/>
          </a:prstGeom>
          <a:noFill/>
        </p:spPr>
        <p:txBody>
          <a:bodyPr wrap="square" rtlCol="0">
            <a:spAutoFit/>
          </a:bodyPr>
          <a:lstStyle/>
          <a:p>
            <a:r>
              <a:rPr lang="zh-CN" altLang="en-US" sz="1600" dirty="0" smtClean="0"/>
              <a:t>推理引擎库</a:t>
            </a:r>
            <a:endParaRPr lang="zh-CN" altLang="en-US" sz="1600" dirty="0"/>
          </a:p>
        </p:txBody>
      </p:sp>
      <p:sp>
        <p:nvSpPr>
          <p:cNvPr id="20" name="圆角矩形 19"/>
          <p:cNvSpPr/>
          <p:nvPr/>
        </p:nvSpPr>
        <p:spPr bwMode="auto">
          <a:xfrm>
            <a:off x="4023727" y="4921919"/>
            <a:ext cx="2017163" cy="494649"/>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49" name="Picture 14" descr="D:\毕设\pictrute\puzzle-blue.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flipH="1">
            <a:off x="5358412" y="4831586"/>
            <a:ext cx="617307" cy="59984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5" descr="D:\毕设\pictrute\puzzle-green (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4812542" y="4903702"/>
            <a:ext cx="762131" cy="55003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6" descr="D:\毕设\pictrute\puzzle-red.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4700477" y="4939324"/>
            <a:ext cx="354707" cy="48468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3973937" y="4957618"/>
            <a:ext cx="926298" cy="338554"/>
          </a:xfrm>
          <a:prstGeom prst="rect">
            <a:avLst/>
          </a:prstGeom>
          <a:noFill/>
        </p:spPr>
        <p:txBody>
          <a:bodyPr wrap="square" rtlCol="0">
            <a:spAutoFit/>
          </a:bodyPr>
          <a:lstStyle/>
          <a:p>
            <a:r>
              <a:rPr lang="zh-CN" altLang="en-US" sz="1600" dirty="0" smtClean="0"/>
              <a:t>知识库</a:t>
            </a:r>
            <a:endParaRPr lang="zh-CN" altLang="en-US" sz="1600" dirty="0"/>
          </a:p>
        </p:txBody>
      </p:sp>
      <p:pic>
        <p:nvPicPr>
          <p:cNvPr id="53" name="Picture 21" descr="D:\毕设\pictrute\orange_arrow_up.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8585121">
            <a:off x="6309756" y="4377791"/>
            <a:ext cx="615073" cy="98785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5" descr="D:\毕设\pictrute\symbol_down.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0800000">
            <a:off x="6896857" y="4704296"/>
            <a:ext cx="304800" cy="344840"/>
          </a:xfrm>
          <a:prstGeom prst="rect">
            <a:avLst/>
          </a:prstGeom>
          <a:noFill/>
          <a:extLst>
            <a:ext uri="{909E8E84-426E-40DD-AFC4-6F175D3DCCD1}">
              <a14:hiddenFill xmlns:a14="http://schemas.microsoft.com/office/drawing/2010/main">
                <a:solidFill>
                  <a:srgbClr val="FFFFFF"/>
                </a:solidFill>
              </a14:hiddenFill>
            </a:ext>
          </a:extLst>
        </p:spPr>
      </p:pic>
      <p:pic>
        <p:nvPicPr>
          <p:cNvPr id="8218" name="Picture 26" descr="D:\毕设\pictrute\blue_arrow_up.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8840960">
            <a:off x="5703849" y="5110940"/>
            <a:ext cx="540922" cy="869751"/>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5" descr="D:\毕设\pictrute\symbol_down.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0800000">
            <a:off x="6393197" y="5353910"/>
            <a:ext cx="304800" cy="344840"/>
          </a:xfrm>
          <a:prstGeom prst="rect">
            <a:avLst/>
          </a:prstGeom>
          <a:noFill/>
          <a:extLst>
            <a:ext uri="{909E8E84-426E-40DD-AFC4-6F175D3DCCD1}">
              <a14:hiddenFill xmlns:a14="http://schemas.microsoft.com/office/drawing/2010/main">
                <a:solidFill>
                  <a:srgbClr val="FFFFFF"/>
                </a:solidFill>
              </a14:hiddenFill>
            </a:ext>
          </a:extLst>
        </p:spPr>
      </p:pic>
      <p:sp>
        <p:nvSpPr>
          <p:cNvPr id="76" name="上箭头 75"/>
          <p:cNvSpPr/>
          <p:nvPr/>
        </p:nvSpPr>
        <p:spPr bwMode="auto">
          <a:xfrm>
            <a:off x="1539552" y="3588884"/>
            <a:ext cx="2196659" cy="793677"/>
          </a:xfrm>
          <a:prstGeom prst="upArrow">
            <a:avLst>
              <a:gd name="adj1" fmla="val 75679"/>
              <a:gd name="adj2" fmla="val 55864"/>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77" name="流程图: 磁盘 76"/>
          <p:cNvSpPr/>
          <p:nvPr/>
        </p:nvSpPr>
        <p:spPr bwMode="auto">
          <a:xfrm>
            <a:off x="2328640" y="4235177"/>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78" name="椭圆 77"/>
          <p:cNvSpPr/>
          <p:nvPr/>
        </p:nvSpPr>
        <p:spPr bwMode="auto">
          <a:xfrm>
            <a:off x="1539552" y="4109235"/>
            <a:ext cx="2226066" cy="1121556"/>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0" name="流程图: 磁盘 79"/>
          <p:cNvSpPr/>
          <p:nvPr/>
        </p:nvSpPr>
        <p:spPr bwMode="auto">
          <a:xfrm>
            <a:off x="1825225" y="4495876"/>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1" name="流程图: 磁盘 80"/>
          <p:cNvSpPr/>
          <p:nvPr/>
        </p:nvSpPr>
        <p:spPr bwMode="auto">
          <a:xfrm>
            <a:off x="1402102" y="4652788"/>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2" name="加号 81"/>
          <p:cNvSpPr/>
          <p:nvPr/>
        </p:nvSpPr>
        <p:spPr bwMode="auto">
          <a:xfrm>
            <a:off x="1619071" y="4904925"/>
            <a:ext cx="295275" cy="325866"/>
          </a:xfrm>
          <a:prstGeom prst="mathPlus">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7" name="圆角矩形 26"/>
          <p:cNvSpPr/>
          <p:nvPr/>
        </p:nvSpPr>
        <p:spPr bwMode="auto">
          <a:xfrm>
            <a:off x="1619071" y="3013217"/>
            <a:ext cx="4663858" cy="579160"/>
          </a:xfrm>
          <a:prstGeom prst="roundRect">
            <a:avLst/>
          </a:prstGeom>
          <a:solidFill>
            <a:schemeClr val="accent5">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5" name="流程图: 磁盘 84"/>
          <p:cNvSpPr/>
          <p:nvPr/>
        </p:nvSpPr>
        <p:spPr bwMode="auto">
          <a:xfrm>
            <a:off x="2538895" y="4483955"/>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8" name="TextBox 27"/>
          <p:cNvSpPr txBox="1"/>
          <p:nvPr/>
        </p:nvSpPr>
        <p:spPr>
          <a:xfrm>
            <a:off x="2151777" y="4893614"/>
            <a:ext cx="1224398" cy="369332"/>
          </a:xfrm>
          <a:prstGeom prst="rect">
            <a:avLst/>
          </a:prstGeom>
          <a:noFill/>
        </p:spPr>
        <p:txBody>
          <a:bodyPr wrap="square" rtlCol="0">
            <a:spAutoFit/>
          </a:bodyPr>
          <a:lstStyle/>
          <a:p>
            <a:r>
              <a:rPr lang="zh-CN" altLang="en-US" dirty="0" smtClean="0"/>
              <a:t>数据存储</a:t>
            </a:r>
            <a:endParaRPr lang="zh-CN" altLang="en-US" dirty="0"/>
          </a:p>
        </p:txBody>
      </p:sp>
      <p:sp>
        <p:nvSpPr>
          <p:cNvPr id="100" name="流程图: 磁盘 99"/>
          <p:cNvSpPr/>
          <p:nvPr/>
        </p:nvSpPr>
        <p:spPr bwMode="auto">
          <a:xfrm>
            <a:off x="3183493" y="4492795"/>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cxnSp>
        <p:nvCxnSpPr>
          <p:cNvPr id="57355" name="直接连接符 57354"/>
          <p:cNvCxnSpPr/>
          <p:nvPr/>
        </p:nvCxnSpPr>
        <p:spPr bwMode="auto">
          <a:xfrm>
            <a:off x="2202111" y="4321344"/>
            <a:ext cx="1071690" cy="0"/>
          </a:xfrm>
          <a:prstGeom prst="line">
            <a:avLst/>
          </a:prstGeom>
          <a:solidFill>
            <a:schemeClr val="accent1"/>
          </a:solidFill>
          <a:ln w="28575" cap="flat" cmpd="sng" algn="ctr">
            <a:solidFill>
              <a:schemeClr val="bg2"/>
            </a:solidFill>
            <a:prstDash val="solid"/>
            <a:round/>
            <a:headEnd type="none" w="med" len="med"/>
            <a:tailEnd type="none" w="med" len="med"/>
          </a:ln>
          <a:effectLst/>
        </p:spPr>
      </p:cxnSp>
      <p:cxnSp>
        <p:nvCxnSpPr>
          <p:cNvPr id="57357" name="直接连接符 57356"/>
          <p:cNvCxnSpPr>
            <a:endCxn id="80" idx="1"/>
          </p:cNvCxnSpPr>
          <p:nvPr/>
        </p:nvCxnSpPr>
        <p:spPr bwMode="auto">
          <a:xfrm flipH="1">
            <a:off x="2029883" y="4319430"/>
            <a:ext cx="172228" cy="176446"/>
          </a:xfrm>
          <a:prstGeom prst="line">
            <a:avLst/>
          </a:prstGeom>
          <a:solidFill>
            <a:schemeClr val="accent1"/>
          </a:solidFill>
          <a:ln w="28575" cap="flat" cmpd="sng" algn="ctr">
            <a:solidFill>
              <a:schemeClr val="bg2"/>
            </a:solidFill>
            <a:prstDash val="solid"/>
            <a:round/>
            <a:headEnd type="none" w="med" len="med"/>
            <a:tailEnd type="none" w="med" len="med"/>
          </a:ln>
          <a:effectLst/>
        </p:spPr>
      </p:cxnSp>
      <p:cxnSp>
        <p:nvCxnSpPr>
          <p:cNvPr id="57360" name="直接连接符 57359"/>
          <p:cNvCxnSpPr>
            <a:endCxn id="85" idx="1"/>
          </p:cNvCxnSpPr>
          <p:nvPr/>
        </p:nvCxnSpPr>
        <p:spPr bwMode="auto">
          <a:xfrm>
            <a:off x="2737956" y="4325959"/>
            <a:ext cx="5597" cy="157996"/>
          </a:xfrm>
          <a:prstGeom prst="line">
            <a:avLst/>
          </a:prstGeom>
          <a:solidFill>
            <a:schemeClr val="accent1"/>
          </a:solidFill>
          <a:ln w="38100" cap="flat" cmpd="sng" algn="ctr">
            <a:solidFill>
              <a:schemeClr val="bg2"/>
            </a:solidFill>
            <a:prstDash val="solid"/>
            <a:round/>
            <a:headEnd type="none" w="med" len="med"/>
            <a:tailEnd type="none" w="med" len="med"/>
          </a:ln>
          <a:effectLst/>
        </p:spPr>
      </p:cxnSp>
      <p:cxnSp>
        <p:nvCxnSpPr>
          <p:cNvPr id="57362" name="直接连接符 57361"/>
          <p:cNvCxnSpPr/>
          <p:nvPr/>
        </p:nvCxnSpPr>
        <p:spPr bwMode="auto">
          <a:xfrm>
            <a:off x="3273801" y="4319430"/>
            <a:ext cx="114350" cy="142509"/>
          </a:xfrm>
          <a:prstGeom prst="line">
            <a:avLst/>
          </a:prstGeom>
          <a:solidFill>
            <a:schemeClr val="accent1"/>
          </a:solidFill>
          <a:ln w="28575" cap="flat" cmpd="sng" algn="ctr">
            <a:solidFill>
              <a:schemeClr val="bg2"/>
            </a:solidFill>
            <a:prstDash val="solid"/>
            <a:round/>
            <a:headEnd type="none" w="med" len="med"/>
            <a:tailEnd type="none" w="med" len="med"/>
          </a:ln>
          <a:effectLst/>
        </p:spPr>
      </p:cxnSp>
      <p:sp>
        <p:nvSpPr>
          <p:cNvPr id="57368" name="TextBox 57367"/>
          <p:cNvSpPr txBox="1"/>
          <p:nvPr/>
        </p:nvSpPr>
        <p:spPr>
          <a:xfrm>
            <a:off x="2202111" y="4478123"/>
            <a:ext cx="298757" cy="369332"/>
          </a:xfrm>
          <a:prstGeom prst="rect">
            <a:avLst/>
          </a:prstGeom>
          <a:noFill/>
        </p:spPr>
        <p:txBody>
          <a:bodyPr wrap="square" rtlCol="0">
            <a:spAutoFit/>
          </a:bodyPr>
          <a:lstStyle/>
          <a:p>
            <a:r>
              <a:rPr lang="en-US" altLang="zh-CN" dirty="0" smtClean="0"/>
              <a:t>…</a:t>
            </a:r>
            <a:endParaRPr lang="zh-CN" altLang="en-US" dirty="0"/>
          </a:p>
        </p:txBody>
      </p:sp>
      <p:sp>
        <p:nvSpPr>
          <p:cNvPr id="118" name="TextBox 117"/>
          <p:cNvSpPr txBox="1"/>
          <p:nvPr/>
        </p:nvSpPr>
        <p:spPr>
          <a:xfrm>
            <a:off x="2884736" y="4507384"/>
            <a:ext cx="298757" cy="369332"/>
          </a:xfrm>
          <a:prstGeom prst="rect">
            <a:avLst/>
          </a:prstGeom>
          <a:noFill/>
        </p:spPr>
        <p:txBody>
          <a:bodyPr wrap="square" rtlCol="0">
            <a:spAutoFit/>
          </a:bodyPr>
          <a:lstStyle/>
          <a:p>
            <a:r>
              <a:rPr lang="en-US" altLang="zh-CN" dirty="0" smtClean="0"/>
              <a:t>…</a:t>
            </a:r>
            <a:endParaRPr lang="zh-CN" altLang="en-US" dirty="0"/>
          </a:p>
        </p:txBody>
      </p:sp>
      <p:sp>
        <p:nvSpPr>
          <p:cNvPr id="57369" name="TextBox 57368"/>
          <p:cNvSpPr txBox="1"/>
          <p:nvPr/>
        </p:nvSpPr>
        <p:spPr>
          <a:xfrm>
            <a:off x="2151777" y="3832236"/>
            <a:ext cx="1224398" cy="276999"/>
          </a:xfrm>
          <a:prstGeom prst="rect">
            <a:avLst/>
          </a:prstGeom>
          <a:noFill/>
        </p:spPr>
        <p:txBody>
          <a:bodyPr wrap="square" rtlCol="0">
            <a:spAutoFit/>
          </a:bodyPr>
          <a:lstStyle/>
          <a:p>
            <a:r>
              <a:rPr lang="zh-CN" altLang="en-US" sz="1200" dirty="0" smtClean="0"/>
              <a:t>数据操作接口</a:t>
            </a:r>
            <a:endParaRPr lang="zh-CN" altLang="en-US" sz="1200" dirty="0"/>
          </a:p>
        </p:txBody>
      </p:sp>
      <p:sp>
        <p:nvSpPr>
          <p:cNvPr id="120" name="TextBox 119"/>
          <p:cNvSpPr txBox="1"/>
          <p:nvPr/>
        </p:nvSpPr>
        <p:spPr>
          <a:xfrm>
            <a:off x="4751621" y="3790414"/>
            <a:ext cx="1224398" cy="276999"/>
          </a:xfrm>
          <a:prstGeom prst="rect">
            <a:avLst/>
          </a:prstGeom>
          <a:noFill/>
        </p:spPr>
        <p:txBody>
          <a:bodyPr wrap="square" rtlCol="0">
            <a:spAutoFit/>
          </a:bodyPr>
          <a:lstStyle/>
          <a:p>
            <a:r>
              <a:rPr lang="zh-CN" altLang="en-US" sz="1200" dirty="0" smtClean="0"/>
              <a:t>推理引擎接口</a:t>
            </a:r>
            <a:endParaRPr lang="zh-CN" altLang="en-US" sz="1200" dirty="0"/>
          </a:p>
        </p:txBody>
      </p:sp>
      <p:pic>
        <p:nvPicPr>
          <p:cNvPr id="121" name="Picture 21" descr="D:\毕设\pictrute\orange_arrow_up.png"/>
          <p:cNvPicPr>
            <a:picLocks noChangeAspect="1" noChangeArrowheads="1"/>
          </p:cNvPicPr>
          <p:nvPr/>
        </p:nvPicPr>
        <p:blipFill>
          <a:blip r:embed="rId15">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5432149">
            <a:off x="6566912" y="1634165"/>
            <a:ext cx="615073" cy="987859"/>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22" name="Picture 23" descr="D:\毕设\pictrute\documents (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140251" y="1641831"/>
            <a:ext cx="567958" cy="567958"/>
          </a:xfrm>
          <a:prstGeom prst="rect">
            <a:avLst/>
          </a:prstGeom>
          <a:noFill/>
          <a:extLst>
            <a:ext uri="{909E8E84-426E-40DD-AFC4-6F175D3DCCD1}">
              <a14:hiddenFill xmlns:a14="http://schemas.microsoft.com/office/drawing/2010/main">
                <a:solidFill>
                  <a:srgbClr val="FFFFFF"/>
                </a:solidFill>
              </a14:hiddenFill>
            </a:ext>
          </a:extLst>
        </p:spPr>
      </p:pic>
      <p:sp>
        <p:nvSpPr>
          <p:cNvPr id="123" name="TextBox 122"/>
          <p:cNvSpPr txBox="1"/>
          <p:nvPr/>
        </p:nvSpPr>
        <p:spPr>
          <a:xfrm>
            <a:off x="5108529" y="3876131"/>
            <a:ext cx="298757" cy="369332"/>
          </a:xfrm>
          <a:prstGeom prst="rect">
            <a:avLst/>
          </a:prstGeom>
          <a:noFill/>
        </p:spPr>
        <p:txBody>
          <a:bodyPr wrap="square" rtlCol="0">
            <a:spAutoFit/>
          </a:bodyPr>
          <a:lstStyle/>
          <a:p>
            <a:r>
              <a:rPr lang="en-US" altLang="zh-CN" dirty="0" smtClean="0"/>
              <a:t>…</a:t>
            </a:r>
            <a:endParaRPr lang="zh-CN" altLang="en-US" dirty="0"/>
          </a:p>
        </p:txBody>
      </p:sp>
      <p:sp>
        <p:nvSpPr>
          <p:cNvPr id="125" name="上箭头 124"/>
          <p:cNvSpPr/>
          <p:nvPr/>
        </p:nvSpPr>
        <p:spPr bwMode="auto">
          <a:xfrm rot="10800000">
            <a:off x="4366727" y="2468493"/>
            <a:ext cx="2432204" cy="544721"/>
          </a:xfrm>
          <a:prstGeom prst="upArrow">
            <a:avLst>
              <a:gd name="adj1" fmla="val 75679"/>
              <a:gd name="adj2" fmla="val 55864"/>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7" name="矩形 126"/>
          <p:cNvSpPr/>
          <p:nvPr/>
        </p:nvSpPr>
        <p:spPr bwMode="auto">
          <a:xfrm>
            <a:off x="4833083" y="2468493"/>
            <a:ext cx="410542" cy="1235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8" name="矩形 127"/>
          <p:cNvSpPr/>
          <p:nvPr/>
        </p:nvSpPr>
        <p:spPr bwMode="auto">
          <a:xfrm>
            <a:off x="5864861" y="2468492"/>
            <a:ext cx="410542" cy="1235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9" name="TextBox 128"/>
          <p:cNvSpPr txBox="1"/>
          <p:nvPr/>
        </p:nvSpPr>
        <p:spPr>
          <a:xfrm>
            <a:off x="5406320" y="2329994"/>
            <a:ext cx="298757" cy="369332"/>
          </a:xfrm>
          <a:prstGeom prst="rect">
            <a:avLst/>
          </a:prstGeom>
          <a:noFill/>
        </p:spPr>
        <p:txBody>
          <a:bodyPr wrap="square" rtlCol="0">
            <a:spAutoFit/>
          </a:bodyPr>
          <a:lstStyle/>
          <a:p>
            <a:r>
              <a:rPr lang="en-US" altLang="zh-CN" dirty="0" smtClean="0"/>
              <a:t>…</a:t>
            </a:r>
            <a:endParaRPr lang="zh-CN" altLang="en-US" dirty="0"/>
          </a:p>
        </p:txBody>
      </p:sp>
      <p:sp>
        <p:nvSpPr>
          <p:cNvPr id="130" name="TextBox 129"/>
          <p:cNvSpPr txBox="1"/>
          <p:nvPr/>
        </p:nvSpPr>
        <p:spPr>
          <a:xfrm>
            <a:off x="4993371" y="2639451"/>
            <a:ext cx="1224398" cy="276999"/>
          </a:xfrm>
          <a:prstGeom prst="rect">
            <a:avLst/>
          </a:prstGeom>
          <a:noFill/>
        </p:spPr>
        <p:txBody>
          <a:bodyPr wrap="square" rtlCol="0">
            <a:spAutoFit/>
          </a:bodyPr>
          <a:lstStyle/>
          <a:p>
            <a:r>
              <a:rPr lang="zh-CN" altLang="en-US" sz="1200" dirty="0" smtClean="0"/>
              <a:t>数据交互接口</a:t>
            </a:r>
            <a:endParaRPr lang="zh-CN" altLang="en-US" sz="1200" dirty="0"/>
          </a:p>
        </p:txBody>
      </p:sp>
      <p:sp>
        <p:nvSpPr>
          <p:cNvPr id="131" name="圆角矩形 130"/>
          <p:cNvSpPr/>
          <p:nvPr/>
        </p:nvSpPr>
        <p:spPr bwMode="auto">
          <a:xfrm>
            <a:off x="1833854" y="3117496"/>
            <a:ext cx="1694443" cy="360040"/>
          </a:xfrm>
          <a:prstGeom prst="round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71" name="TextBox 57370"/>
          <p:cNvSpPr txBox="1"/>
          <p:nvPr/>
        </p:nvSpPr>
        <p:spPr>
          <a:xfrm>
            <a:off x="1821473" y="3148908"/>
            <a:ext cx="1885006" cy="307777"/>
          </a:xfrm>
          <a:prstGeom prst="rect">
            <a:avLst/>
          </a:prstGeom>
          <a:noFill/>
        </p:spPr>
        <p:txBody>
          <a:bodyPr wrap="square" rtlCol="0">
            <a:spAutoFit/>
          </a:bodyPr>
          <a:lstStyle/>
          <a:p>
            <a:r>
              <a:rPr lang="zh-CN" altLang="en-US" sz="1400" dirty="0" smtClean="0"/>
              <a:t>疾病</a:t>
            </a:r>
            <a:r>
              <a:rPr lang="en-US" altLang="zh-CN" sz="1400" dirty="0" smtClean="0"/>
              <a:t>A</a:t>
            </a:r>
            <a:r>
              <a:rPr lang="zh-CN" altLang="en-US" sz="1400" dirty="0" smtClean="0"/>
              <a:t>诊断决策支持</a:t>
            </a:r>
            <a:endParaRPr lang="zh-CN" altLang="en-US" sz="1400" dirty="0"/>
          </a:p>
        </p:txBody>
      </p:sp>
      <p:sp>
        <p:nvSpPr>
          <p:cNvPr id="135" name="圆角矩形 134"/>
          <p:cNvSpPr/>
          <p:nvPr/>
        </p:nvSpPr>
        <p:spPr bwMode="auto">
          <a:xfrm>
            <a:off x="4274399" y="3132926"/>
            <a:ext cx="1795732" cy="360040"/>
          </a:xfrm>
          <a:prstGeom prst="round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36" name="TextBox 135"/>
          <p:cNvSpPr txBox="1"/>
          <p:nvPr/>
        </p:nvSpPr>
        <p:spPr>
          <a:xfrm>
            <a:off x="4293081" y="3169759"/>
            <a:ext cx="1908157" cy="307777"/>
          </a:xfrm>
          <a:prstGeom prst="rect">
            <a:avLst/>
          </a:prstGeom>
          <a:noFill/>
        </p:spPr>
        <p:txBody>
          <a:bodyPr wrap="square" rtlCol="0">
            <a:spAutoFit/>
          </a:bodyPr>
          <a:lstStyle/>
          <a:p>
            <a:r>
              <a:rPr lang="zh-CN" altLang="en-US" sz="1400" dirty="0" smtClean="0"/>
              <a:t>疾病</a:t>
            </a:r>
            <a:r>
              <a:rPr lang="en-US" altLang="zh-CN" sz="1400" dirty="0" smtClean="0"/>
              <a:t>B</a:t>
            </a:r>
            <a:r>
              <a:rPr lang="zh-CN" altLang="en-US" sz="1400" dirty="0" smtClean="0"/>
              <a:t>诊断决策支持</a:t>
            </a:r>
            <a:endParaRPr lang="zh-CN" altLang="en-US" sz="1400" dirty="0"/>
          </a:p>
        </p:txBody>
      </p:sp>
      <p:sp>
        <p:nvSpPr>
          <p:cNvPr id="139" name="TextBox 138"/>
          <p:cNvSpPr txBox="1"/>
          <p:nvPr/>
        </p:nvSpPr>
        <p:spPr>
          <a:xfrm>
            <a:off x="3683336" y="2995020"/>
            <a:ext cx="298757" cy="461665"/>
          </a:xfrm>
          <a:prstGeom prst="rect">
            <a:avLst/>
          </a:prstGeom>
          <a:noFill/>
        </p:spPr>
        <p:txBody>
          <a:bodyPr wrap="square" rtlCol="0">
            <a:spAutoFit/>
          </a:bodyPr>
          <a:lstStyle/>
          <a:p>
            <a:r>
              <a:rPr lang="en-US" altLang="zh-CN" sz="2400" b="1" dirty="0" smtClean="0"/>
              <a:t>…</a:t>
            </a:r>
            <a:endParaRPr lang="zh-CN" altLang="en-US" sz="2400" b="1" dirty="0"/>
          </a:p>
        </p:txBody>
      </p:sp>
      <p:sp>
        <p:nvSpPr>
          <p:cNvPr id="69" name="矩形 68"/>
          <p:cNvSpPr/>
          <p:nvPr/>
        </p:nvSpPr>
        <p:spPr>
          <a:xfrm>
            <a:off x="104393" y="1518734"/>
            <a:ext cx="1717080" cy="40011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CN" altLang="en-US" sz="2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云计算</a:t>
            </a:r>
          </a:p>
        </p:txBody>
      </p:sp>
      <p:sp>
        <p:nvSpPr>
          <p:cNvPr id="70" name="矩形 69"/>
          <p:cNvSpPr/>
          <p:nvPr/>
        </p:nvSpPr>
        <p:spPr>
          <a:xfrm>
            <a:off x="7424230" y="2728655"/>
            <a:ext cx="1540258" cy="70788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CN" altLang="en-US" sz="2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数据录入</a:t>
            </a:r>
            <a:endParaRPr lang="en-US" altLang="zh-CN" sz="2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a:p>
            <a:pPr algn="ctr"/>
            <a:r>
              <a:rPr lang="zh-CN" altLang="en-US" sz="2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展示组件</a:t>
            </a:r>
            <a:endParaRPr lang="zh-CN" altLang="en-US" sz="2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71" name="矩形 70"/>
          <p:cNvSpPr/>
          <p:nvPr/>
        </p:nvSpPr>
        <p:spPr>
          <a:xfrm>
            <a:off x="7019608" y="5574698"/>
            <a:ext cx="2099209" cy="40011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zh-CN" sz="20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Webservice</a:t>
            </a:r>
            <a:endParaRPr lang="zh-CN" altLang="en-US" sz="2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66" name="矩形 65"/>
          <p:cNvSpPr/>
          <p:nvPr/>
        </p:nvSpPr>
        <p:spPr>
          <a:xfrm>
            <a:off x="981773" y="5852453"/>
            <a:ext cx="2837275" cy="40011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zh-CN" sz="20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NoSQL</a:t>
            </a:r>
            <a:r>
              <a:rPr lang="zh-CN" altLang="en-US" sz="2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数据库</a:t>
            </a:r>
            <a:endParaRPr lang="zh-CN" altLang="en-US" sz="2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 name="上箭头 1"/>
          <p:cNvSpPr/>
          <p:nvPr/>
        </p:nvSpPr>
        <p:spPr bwMode="auto">
          <a:xfrm>
            <a:off x="1766708" y="5296173"/>
            <a:ext cx="1267406" cy="55628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67" name="上箭头 66"/>
          <p:cNvSpPr/>
          <p:nvPr/>
        </p:nvSpPr>
        <p:spPr bwMode="auto">
          <a:xfrm rot="7517640">
            <a:off x="985368" y="1759870"/>
            <a:ext cx="1267406" cy="55628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68" name="上箭头 67"/>
          <p:cNvSpPr/>
          <p:nvPr/>
        </p:nvSpPr>
        <p:spPr bwMode="auto">
          <a:xfrm rot="19230881">
            <a:off x="6769562" y="2292284"/>
            <a:ext cx="1267406" cy="55628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72" name="上箭头 71"/>
          <p:cNvSpPr/>
          <p:nvPr/>
        </p:nvSpPr>
        <p:spPr bwMode="auto">
          <a:xfrm rot="19230881">
            <a:off x="6649535" y="5001069"/>
            <a:ext cx="1267406" cy="55628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29240538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右箭头 12"/>
          <p:cNvSpPr/>
          <p:nvPr/>
        </p:nvSpPr>
        <p:spPr bwMode="auto">
          <a:xfrm>
            <a:off x="862491" y="4385245"/>
            <a:ext cx="3696455" cy="1366781"/>
          </a:xfrm>
          <a:prstGeom prst="rightArrow">
            <a:avLst>
              <a:gd name="adj1" fmla="val 68224"/>
              <a:gd name="adj2" fmla="val 50000"/>
            </a:avLst>
          </a:prstGeom>
          <a:solidFill>
            <a:schemeClr val="accent1"/>
          </a:solidFill>
          <a:ln w="9525" cap="flat" cmpd="sng" algn="ctr">
            <a:solidFill>
              <a:schemeClr val="accent3">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12" name="右箭头 11"/>
          <p:cNvSpPr/>
          <p:nvPr/>
        </p:nvSpPr>
        <p:spPr bwMode="auto">
          <a:xfrm>
            <a:off x="841106" y="3028107"/>
            <a:ext cx="3802902" cy="1605163"/>
          </a:xfrm>
          <a:prstGeom prst="rightArrow">
            <a:avLst>
              <a:gd name="adj1" fmla="val 68224"/>
              <a:gd name="adj2" fmla="val 50000"/>
            </a:avLst>
          </a:prstGeom>
          <a:solidFill>
            <a:schemeClr val="accent1"/>
          </a:solidFill>
          <a:ln w="9525" cap="flat" cmpd="sng" algn="ctr">
            <a:solidFill>
              <a:schemeClr val="accent3">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 name="右箭头 4"/>
          <p:cNvSpPr/>
          <p:nvPr/>
        </p:nvSpPr>
        <p:spPr bwMode="auto">
          <a:xfrm>
            <a:off x="832577" y="1886852"/>
            <a:ext cx="3696455" cy="1366781"/>
          </a:xfrm>
          <a:prstGeom prst="rightArrow">
            <a:avLst>
              <a:gd name="adj1" fmla="val 68224"/>
              <a:gd name="adj2" fmla="val 50000"/>
            </a:avLst>
          </a:prstGeom>
          <a:solidFill>
            <a:schemeClr val="accent1"/>
          </a:solidFill>
          <a:ln w="9525" cap="flat" cmpd="sng" algn="ctr">
            <a:solidFill>
              <a:schemeClr val="accent3">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14</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1.</a:t>
            </a:r>
            <a:r>
              <a:rPr lang="zh-CN" altLang="en-US" sz="2800" b="1" dirty="0" smtClean="0">
                <a:solidFill>
                  <a:srgbClr val="FFFFFF"/>
                </a:solidFill>
                <a:latin typeface="Times New Roman" pitchFamily="18" charset="0"/>
                <a:ea typeface="黑体" pitchFamily="49" charset="-122"/>
                <a:cs typeface="Times New Roman" pitchFamily="18" charset="0"/>
              </a:rPr>
              <a:t>问题分析</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11" name="TextBox 10"/>
          <p:cNvSpPr txBox="1"/>
          <p:nvPr/>
        </p:nvSpPr>
        <p:spPr>
          <a:xfrm>
            <a:off x="6012160" y="1772816"/>
            <a:ext cx="1179283" cy="461665"/>
          </a:xfrm>
          <a:prstGeom prst="rect">
            <a:avLst/>
          </a:prstGeom>
          <a:noFill/>
        </p:spPr>
        <p:txBody>
          <a:bodyPr wrap="square" rtlCol="0">
            <a:spAutoFit/>
          </a:bodyPr>
          <a:lstStyle/>
          <a:p>
            <a:r>
              <a:rPr lang="zh-CN" altLang="en-US" sz="2400" dirty="0" smtClean="0"/>
              <a:t>云计算</a:t>
            </a:r>
            <a:endParaRPr lang="zh-CN" altLang="en-US" sz="2400" dirty="0"/>
          </a:p>
        </p:txBody>
      </p:sp>
      <p:sp>
        <p:nvSpPr>
          <p:cNvPr id="8" name="矩形 7"/>
          <p:cNvSpPr/>
          <p:nvPr/>
        </p:nvSpPr>
        <p:spPr>
          <a:xfrm>
            <a:off x="846746" y="3366447"/>
            <a:ext cx="3168352" cy="923330"/>
          </a:xfrm>
          <a:prstGeom prst="rect">
            <a:avLst/>
          </a:prstGeom>
        </p:spPr>
        <p:txBody>
          <a:bodyPr wrap="square">
            <a:spAutoFit/>
          </a:bodyPr>
          <a:lstStyle/>
          <a:p>
            <a:r>
              <a:rPr lang="zh-CN" altLang="en-US" dirty="0" smtClean="0"/>
              <a:t>随着疾病种类的增加和参与社区医疗的数目增多，需要存储容量</a:t>
            </a:r>
            <a:r>
              <a:rPr lang="zh-CN" altLang="en-US" dirty="0"/>
              <a:t>和计算</a:t>
            </a:r>
            <a:r>
              <a:rPr lang="zh-CN" altLang="en-US" dirty="0" smtClean="0"/>
              <a:t>资源具有扩展</a:t>
            </a:r>
            <a:endParaRPr lang="zh-CN" altLang="en-US" dirty="0"/>
          </a:p>
        </p:txBody>
      </p:sp>
      <p:sp>
        <p:nvSpPr>
          <p:cNvPr id="2" name="矩形 1"/>
          <p:cNvSpPr/>
          <p:nvPr/>
        </p:nvSpPr>
        <p:spPr>
          <a:xfrm>
            <a:off x="4834880" y="2234481"/>
            <a:ext cx="3851920" cy="1200329"/>
          </a:xfrm>
          <a:prstGeom prst="rect">
            <a:avLst/>
          </a:prstGeom>
        </p:spPr>
        <p:txBody>
          <a:bodyPr wrap="square">
            <a:spAutoFit/>
          </a:bodyPr>
          <a:lstStyle/>
          <a:p>
            <a:r>
              <a:rPr lang="zh-CN" altLang="en-US" dirty="0">
                <a:solidFill>
                  <a:srgbClr val="000000"/>
                </a:solidFill>
              </a:rPr>
              <a:t>是一种</a:t>
            </a:r>
            <a:r>
              <a:rPr lang="zh-CN" altLang="en-US" dirty="0" smtClean="0">
                <a:solidFill>
                  <a:srgbClr val="000000"/>
                </a:solidFill>
              </a:rPr>
              <a:t>基于互联网的</a:t>
            </a:r>
            <a:r>
              <a:rPr lang="zh-CN" altLang="en-US" dirty="0">
                <a:solidFill>
                  <a:srgbClr val="000000"/>
                </a:solidFill>
              </a:rPr>
              <a:t>计算方式，通过这种方式，共享的软硬件资源和信息可以按需求提供给计算机和其他</a:t>
            </a:r>
            <a:r>
              <a:rPr lang="zh-CN" altLang="en-US" dirty="0" smtClean="0">
                <a:solidFill>
                  <a:srgbClr val="000000"/>
                </a:solidFill>
              </a:rPr>
              <a:t>设备</a:t>
            </a:r>
            <a:endParaRPr lang="en-US" altLang="zh-CN" dirty="0" smtClean="0">
              <a:solidFill>
                <a:srgbClr val="000000"/>
              </a:solidFill>
            </a:endParaRPr>
          </a:p>
          <a:p>
            <a:endParaRPr lang="zh-CN" altLang="en-US" dirty="0"/>
          </a:p>
        </p:txBody>
      </p:sp>
      <p:sp>
        <p:nvSpPr>
          <p:cNvPr id="4" name="矩形 3"/>
          <p:cNvSpPr/>
          <p:nvPr/>
        </p:nvSpPr>
        <p:spPr>
          <a:xfrm>
            <a:off x="4986081" y="3189071"/>
            <a:ext cx="3819320" cy="1477328"/>
          </a:xfrm>
          <a:prstGeom prst="rect">
            <a:avLst/>
          </a:prstGeom>
        </p:spPr>
        <p:txBody>
          <a:bodyPr wrap="square">
            <a:spAutoFit/>
          </a:bodyPr>
          <a:lstStyle/>
          <a:p>
            <a:r>
              <a:rPr lang="zh-CN" altLang="en-US" dirty="0" smtClean="0"/>
              <a:t>特征：</a:t>
            </a:r>
            <a:endParaRPr lang="en-US" altLang="zh-CN" dirty="0" smtClean="0"/>
          </a:p>
          <a:p>
            <a:r>
              <a:rPr lang="en-US" altLang="zh-CN" dirty="0" smtClean="0"/>
              <a:t>1.</a:t>
            </a:r>
            <a:r>
              <a:rPr lang="zh-CN" altLang="en-US" dirty="0" smtClean="0"/>
              <a:t>随时随地</a:t>
            </a:r>
            <a:r>
              <a:rPr lang="zh-CN" altLang="en-US" dirty="0"/>
              <a:t>用任何网络设备</a:t>
            </a:r>
            <a:r>
              <a:rPr lang="zh-CN" altLang="en-US" dirty="0" smtClean="0"/>
              <a:t>访问</a:t>
            </a:r>
            <a:endParaRPr lang="zh-CN" altLang="en-US" dirty="0"/>
          </a:p>
          <a:p>
            <a:r>
              <a:rPr lang="en-US" altLang="zh-CN" dirty="0" smtClean="0"/>
              <a:t>2.</a:t>
            </a:r>
            <a:r>
              <a:rPr lang="zh-CN" altLang="en-US" dirty="0" smtClean="0"/>
              <a:t>资源池共享且服务可被监控与量测</a:t>
            </a:r>
            <a:r>
              <a:rPr lang="en-US" altLang="zh-CN" dirty="0" smtClean="0"/>
              <a:t>3</a:t>
            </a:r>
            <a:r>
              <a:rPr lang="en-US" altLang="zh-CN" dirty="0"/>
              <a:t>.</a:t>
            </a:r>
            <a:r>
              <a:rPr lang="zh-CN" altLang="en-US" dirty="0"/>
              <a:t>降低了用户对于</a:t>
            </a:r>
            <a:r>
              <a:rPr lang="en-US" altLang="zh-CN" dirty="0"/>
              <a:t>IT</a:t>
            </a:r>
            <a:r>
              <a:rPr lang="zh-CN" altLang="en-US" dirty="0"/>
              <a:t>专业知识的依赖</a:t>
            </a:r>
          </a:p>
          <a:p>
            <a:endParaRPr lang="zh-CN" altLang="en-US" dirty="0"/>
          </a:p>
        </p:txBody>
      </p:sp>
      <p:sp>
        <p:nvSpPr>
          <p:cNvPr id="7" name="TextBox 6"/>
          <p:cNvSpPr txBox="1"/>
          <p:nvPr/>
        </p:nvSpPr>
        <p:spPr>
          <a:xfrm>
            <a:off x="832577" y="2234481"/>
            <a:ext cx="3240360" cy="646331"/>
          </a:xfrm>
          <a:prstGeom prst="rect">
            <a:avLst/>
          </a:prstGeom>
          <a:noFill/>
        </p:spPr>
        <p:txBody>
          <a:bodyPr wrap="square" rtlCol="0">
            <a:spAutoFit/>
          </a:bodyPr>
          <a:lstStyle/>
          <a:p>
            <a:r>
              <a:rPr lang="zh-CN" altLang="en-US" dirty="0" smtClean="0"/>
              <a:t>社区医疗机构广域分布，系统需要提供不限地域的访问服务</a:t>
            </a:r>
            <a:endParaRPr lang="zh-CN" altLang="en-US" dirty="0"/>
          </a:p>
        </p:txBody>
      </p:sp>
      <p:sp>
        <p:nvSpPr>
          <p:cNvPr id="9" name="TextBox 8"/>
          <p:cNvSpPr txBox="1"/>
          <p:nvPr/>
        </p:nvSpPr>
        <p:spPr>
          <a:xfrm>
            <a:off x="862491" y="4775058"/>
            <a:ext cx="3240360" cy="646331"/>
          </a:xfrm>
          <a:prstGeom prst="rect">
            <a:avLst/>
          </a:prstGeom>
          <a:noFill/>
        </p:spPr>
        <p:txBody>
          <a:bodyPr wrap="square" rtlCol="0">
            <a:spAutoFit/>
          </a:bodyPr>
          <a:lstStyle/>
          <a:p>
            <a:r>
              <a:rPr lang="zh-CN" altLang="en-US" dirty="0" smtClean="0"/>
              <a:t>社区</a:t>
            </a:r>
            <a:r>
              <a:rPr lang="en-US" altLang="zh-CN" dirty="0" smtClean="0"/>
              <a:t>IT</a:t>
            </a:r>
            <a:r>
              <a:rPr lang="zh-CN" altLang="en-US" dirty="0" smtClean="0"/>
              <a:t>专业人员稀少，需要屏蔽</a:t>
            </a:r>
            <a:r>
              <a:rPr lang="en-US" altLang="zh-CN" dirty="0" smtClean="0"/>
              <a:t>IT</a:t>
            </a:r>
            <a:r>
              <a:rPr lang="zh-CN" altLang="en-US" dirty="0" smtClean="0"/>
              <a:t>系统部署维护的细节</a:t>
            </a:r>
            <a:endParaRPr lang="zh-CN" altLang="en-US" dirty="0"/>
          </a:p>
        </p:txBody>
      </p:sp>
      <p:pic>
        <p:nvPicPr>
          <p:cNvPr id="5122" name="Picture 2" descr="D:\毕设\pictrute\pow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6544" y="4413302"/>
            <a:ext cx="1414031" cy="1414031"/>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D:\毕设\pictrute\soke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1443" y="4571880"/>
            <a:ext cx="993510" cy="99351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D:\毕设\pictrute\a.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98968" y="5554612"/>
            <a:ext cx="545442" cy="545442"/>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92044" y="5565390"/>
            <a:ext cx="537592" cy="537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27799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15</a:t>
            </a:fld>
            <a:endParaRPr lang="en-US" altLang="zh-CN" dirty="0"/>
          </a:p>
        </p:txBody>
      </p:sp>
      <p:sp>
        <p:nvSpPr>
          <p:cNvPr id="4" name="标题 1"/>
          <p:cNvSpPr txBox="1">
            <a:spLocks/>
          </p:cNvSpPr>
          <p:nvPr/>
        </p:nvSpPr>
        <p:spPr bwMode="auto">
          <a:xfrm>
            <a:off x="457200" y="333374"/>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1.</a:t>
            </a:r>
            <a:r>
              <a:rPr lang="zh-CN" altLang="en-US" sz="2800" b="1" dirty="0" smtClean="0">
                <a:solidFill>
                  <a:srgbClr val="FFFFFF"/>
                </a:solidFill>
                <a:latin typeface="Times New Roman" pitchFamily="18" charset="0"/>
                <a:ea typeface="黑体" pitchFamily="49" charset="-122"/>
                <a:cs typeface="Times New Roman" pitchFamily="18" charset="0"/>
              </a:rPr>
              <a:t>云计算平台</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6" name="TextBox 5"/>
          <p:cNvSpPr txBox="1"/>
          <p:nvPr/>
        </p:nvSpPr>
        <p:spPr>
          <a:xfrm>
            <a:off x="831164" y="1315737"/>
            <a:ext cx="2709396" cy="523220"/>
          </a:xfrm>
          <a:prstGeom prst="rect">
            <a:avLst/>
          </a:prstGeom>
          <a:noFill/>
        </p:spPr>
        <p:txBody>
          <a:bodyPr wrap="none" lIns="91440" tIns="45720" rIns="91440" bIns="45720">
            <a:spAutoFit/>
          </a:bodyPr>
          <a:lstStyle>
            <a:defPPr>
              <a:defRPr lang="zh-CN"/>
            </a:defPPr>
            <a:lvl1pPr algn="ctr">
              <a:defRPr sz="2800" b="1">
                <a:ln w="1905"/>
                <a:solidFill>
                  <a:srgbClr val="0070C0"/>
                </a:solidFill>
                <a:effectLst>
                  <a:innerShdw blurRad="69850" dist="43180" dir="5400000">
                    <a:srgbClr val="000000">
                      <a:alpha val="65000"/>
                    </a:srgbClr>
                  </a:innerShdw>
                </a:effectLst>
              </a:defRPr>
            </a:lvl1pPr>
          </a:lstStyle>
          <a:p>
            <a:r>
              <a:rPr lang="zh-CN" altLang="en-US" dirty="0"/>
              <a:t>云</a:t>
            </a:r>
            <a:r>
              <a:rPr lang="zh-CN" altLang="en-US" dirty="0" smtClean="0"/>
              <a:t>计算平台应用</a:t>
            </a:r>
            <a:endParaRPr lang="zh-CN" altLang="en-US" dirty="0"/>
          </a:p>
        </p:txBody>
      </p:sp>
      <p:pic>
        <p:nvPicPr>
          <p:cNvPr id="9217" name="Picture 1" descr="C:\Users\FGJ\AppData\Roaming\Tencent\Users\794460205\QQ\WinTemp\RichOle\SS44T{{QSEJ1AKF0_~LX~1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3736" y="1988840"/>
            <a:ext cx="2804999" cy="177878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891869" y="4491623"/>
            <a:ext cx="2088232" cy="369332"/>
          </a:xfrm>
          <a:prstGeom prst="rect">
            <a:avLst/>
          </a:prstGeom>
          <a:noFill/>
        </p:spPr>
        <p:txBody>
          <a:bodyPr wrap="square" rtlCol="0">
            <a:spAutoFit/>
          </a:bodyPr>
          <a:lstStyle/>
          <a:p>
            <a:r>
              <a:rPr lang="zh-CN" altLang="en-US" dirty="0" smtClean="0"/>
              <a:t>系统的部署发布</a:t>
            </a:r>
            <a:endParaRPr lang="zh-CN" altLang="en-US" dirty="0"/>
          </a:p>
        </p:txBody>
      </p:sp>
      <p:sp>
        <p:nvSpPr>
          <p:cNvPr id="5" name="文本框 4"/>
          <p:cNvSpPr txBox="1"/>
          <p:nvPr/>
        </p:nvSpPr>
        <p:spPr>
          <a:xfrm>
            <a:off x="3339641" y="4437112"/>
            <a:ext cx="2341240" cy="369332"/>
          </a:xfrm>
          <a:prstGeom prst="rect">
            <a:avLst/>
          </a:prstGeom>
          <a:noFill/>
        </p:spPr>
        <p:txBody>
          <a:bodyPr wrap="square" rtlCol="0">
            <a:spAutoFit/>
          </a:bodyPr>
          <a:lstStyle/>
          <a:p>
            <a:r>
              <a:rPr lang="zh-CN" altLang="en-US" dirty="0" smtClean="0"/>
              <a:t>监控系统的运行情况</a:t>
            </a:r>
            <a:endParaRPr lang="zh-CN" altLang="en-US" dirty="0"/>
          </a:p>
        </p:txBody>
      </p:sp>
      <p:sp>
        <p:nvSpPr>
          <p:cNvPr id="7" name="文本框 6"/>
          <p:cNvSpPr txBox="1"/>
          <p:nvPr/>
        </p:nvSpPr>
        <p:spPr>
          <a:xfrm>
            <a:off x="5936459" y="4453266"/>
            <a:ext cx="2483296" cy="369332"/>
          </a:xfrm>
          <a:prstGeom prst="rect">
            <a:avLst/>
          </a:prstGeom>
          <a:noFill/>
        </p:spPr>
        <p:txBody>
          <a:bodyPr wrap="square" rtlCol="0">
            <a:spAutoFit/>
          </a:bodyPr>
          <a:lstStyle/>
          <a:p>
            <a:r>
              <a:rPr lang="zh-CN" altLang="en-US" dirty="0" smtClean="0"/>
              <a:t>根据需求动态调整资源</a:t>
            </a:r>
            <a:endParaRPr lang="zh-CN" altLang="en-US" dirty="0"/>
          </a:p>
        </p:txBody>
      </p:sp>
      <p:sp>
        <p:nvSpPr>
          <p:cNvPr id="9" name="文本框 8"/>
          <p:cNvSpPr txBox="1"/>
          <p:nvPr/>
        </p:nvSpPr>
        <p:spPr>
          <a:xfrm>
            <a:off x="1197149" y="5406167"/>
            <a:ext cx="1477672" cy="369332"/>
          </a:xfrm>
          <a:prstGeom prst="rect">
            <a:avLst/>
          </a:prstGeom>
          <a:noFill/>
        </p:spPr>
        <p:txBody>
          <a:bodyPr wrap="square" rtlCol="0">
            <a:spAutoFit/>
          </a:bodyPr>
          <a:lstStyle/>
          <a:p>
            <a:r>
              <a:rPr lang="zh-CN" altLang="en-US" dirty="0" smtClean="0"/>
              <a:t>虚拟服务器</a:t>
            </a:r>
            <a:endParaRPr lang="zh-CN" altLang="en-US" dirty="0"/>
          </a:p>
        </p:txBody>
      </p:sp>
      <p:sp>
        <p:nvSpPr>
          <p:cNvPr id="11" name="文本框 10"/>
          <p:cNvSpPr txBox="1"/>
          <p:nvPr/>
        </p:nvSpPr>
        <p:spPr>
          <a:xfrm>
            <a:off x="3880681" y="5406167"/>
            <a:ext cx="1800200" cy="369332"/>
          </a:xfrm>
          <a:prstGeom prst="rect">
            <a:avLst/>
          </a:prstGeom>
          <a:noFill/>
        </p:spPr>
        <p:txBody>
          <a:bodyPr wrap="square" rtlCol="0">
            <a:spAutoFit/>
          </a:bodyPr>
          <a:lstStyle/>
          <a:p>
            <a:r>
              <a:rPr lang="zh-CN" altLang="en-US" dirty="0" smtClean="0"/>
              <a:t>云监控服务</a:t>
            </a:r>
            <a:endParaRPr lang="zh-CN" altLang="en-US" dirty="0"/>
          </a:p>
        </p:txBody>
      </p:sp>
      <p:sp>
        <p:nvSpPr>
          <p:cNvPr id="10" name="文本框 9"/>
          <p:cNvSpPr txBox="1"/>
          <p:nvPr/>
        </p:nvSpPr>
        <p:spPr>
          <a:xfrm>
            <a:off x="6310179" y="5357045"/>
            <a:ext cx="2088232" cy="369332"/>
          </a:xfrm>
          <a:prstGeom prst="rect">
            <a:avLst/>
          </a:prstGeom>
          <a:noFill/>
        </p:spPr>
        <p:txBody>
          <a:bodyPr wrap="square" rtlCol="0">
            <a:spAutoFit/>
          </a:bodyPr>
          <a:lstStyle/>
          <a:p>
            <a:r>
              <a:rPr lang="zh-CN" altLang="en-US" dirty="0" smtClean="0"/>
              <a:t>弹性计算云服务</a:t>
            </a:r>
            <a:endParaRPr lang="zh-CN" altLang="en-US" dirty="0"/>
          </a:p>
        </p:txBody>
      </p:sp>
      <p:sp>
        <p:nvSpPr>
          <p:cNvPr id="12" name="燕尾形 11"/>
          <p:cNvSpPr/>
          <p:nvPr/>
        </p:nvSpPr>
        <p:spPr bwMode="auto">
          <a:xfrm rot="16200000" flipV="1">
            <a:off x="1657948" y="4703544"/>
            <a:ext cx="444310" cy="873649"/>
          </a:xfrm>
          <a:prstGeom prst="chevron">
            <a:avLst/>
          </a:prstGeom>
          <a:solidFill>
            <a:srgbClr val="D9EAB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4097" name="Picture 1" descr="C:\Users\FGJ\AppData\Roaming\Tencent\Users\794460205\QQ\WinTemp\RichOle\5@MRG$HR~(1}ZI]G@M4`F8J.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1582" y="2035735"/>
            <a:ext cx="4601756" cy="1635489"/>
          </a:xfrm>
          <a:prstGeom prst="rect">
            <a:avLst/>
          </a:prstGeom>
          <a:noFill/>
          <a:extLst>
            <a:ext uri="{909E8E84-426E-40DD-AFC4-6F175D3DCCD1}">
              <a14:hiddenFill xmlns:a14="http://schemas.microsoft.com/office/drawing/2010/main">
                <a:solidFill>
                  <a:srgbClr val="FFFFFF"/>
                </a:solidFill>
              </a14:hiddenFill>
            </a:ext>
          </a:extLst>
        </p:spPr>
      </p:pic>
      <p:sp>
        <p:nvSpPr>
          <p:cNvPr id="17" name="燕尾形 16"/>
          <p:cNvSpPr/>
          <p:nvPr/>
        </p:nvSpPr>
        <p:spPr bwMode="auto">
          <a:xfrm rot="16005669" flipV="1">
            <a:off x="4288106" y="4679220"/>
            <a:ext cx="444310" cy="873649"/>
          </a:xfrm>
          <a:prstGeom prst="chevron">
            <a:avLst/>
          </a:prstGeom>
          <a:solidFill>
            <a:srgbClr val="D9EAB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8" name="燕尾形 17"/>
          <p:cNvSpPr/>
          <p:nvPr/>
        </p:nvSpPr>
        <p:spPr bwMode="auto">
          <a:xfrm rot="16200000">
            <a:off x="6955952" y="4591774"/>
            <a:ext cx="444310" cy="873649"/>
          </a:xfrm>
          <a:prstGeom prst="chevron">
            <a:avLst/>
          </a:prstGeom>
          <a:solidFill>
            <a:srgbClr val="D9EAB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11496625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483589" y="1966569"/>
            <a:ext cx="2620479" cy="2254519"/>
            <a:chOff x="899592" y="1772816"/>
            <a:chExt cx="6991350" cy="1994841"/>
          </a:xfrm>
          <a:effectLst/>
        </p:grpSpPr>
        <p:sp>
          <p:nvSpPr>
            <p:cNvPr id="16" name="Freeform 4"/>
            <p:cNvSpPr>
              <a:spLocks/>
            </p:cNvSpPr>
            <p:nvPr/>
          </p:nvSpPr>
          <p:spPr bwMode="gray">
            <a:xfrm>
              <a:off x="899592" y="2777657"/>
              <a:ext cx="201930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66CC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sz="900"/>
            </a:p>
          </p:txBody>
        </p:sp>
        <p:sp>
          <p:nvSpPr>
            <p:cNvPr id="17" name="Freeform 5"/>
            <p:cNvSpPr>
              <a:spLocks/>
            </p:cNvSpPr>
            <p:nvPr/>
          </p:nvSpPr>
          <p:spPr bwMode="gray">
            <a:xfrm rot="10800000">
              <a:off x="5966892" y="1772816"/>
              <a:ext cx="192405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66CC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sz="900"/>
            </a:p>
          </p:txBody>
        </p:sp>
        <p:sp>
          <p:nvSpPr>
            <p:cNvPr id="18" name="Rectangle 6"/>
            <p:cNvSpPr>
              <a:spLocks noChangeArrowheads="1"/>
            </p:cNvSpPr>
            <p:nvPr/>
          </p:nvSpPr>
          <p:spPr bwMode="gray">
            <a:xfrm>
              <a:off x="1078980" y="1944089"/>
              <a:ext cx="6629400" cy="1624881"/>
            </a:xfrm>
            <a:prstGeom prst="rect">
              <a:avLst/>
            </a:prstGeom>
            <a:solidFill>
              <a:srgbClr val="006699"/>
            </a:solidFill>
            <a:ln w="9525">
              <a:noFill/>
              <a:miter lim="800000"/>
              <a:headEnd/>
              <a:tailEnd/>
            </a:ln>
            <a:effectLst/>
          </p:spPr>
          <p:txBody>
            <a:bodyPr anchor="ctr"/>
            <a:lstStyle/>
            <a:p>
              <a:pPr algn="ctr">
                <a:lnSpc>
                  <a:spcPts val="2800"/>
                </a:lnSpc>
              </a:pPr>
              <a:endParaRPr lang="en-US" altLang="zh-CN" sz="1100" dirty="0">
                <a:solidFill>
                  <a:srgbClr val="FFFFFF"/>
                </a:solidFill>
                <a:ea typeface="宋体" pitchFamily="2" charset="-122"/>
              </a:endParaRPr>
            </a:p>
          </p:txBody>
        </p:sp>
      </p:gr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16</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2.</a:t>
            </a:r>
            <a:r>
              <a:rPr lang="zh-CN" altLang="en-US" sz="2800" b="1" dirty="0" smtClean="0">
                <a:solidFill>
                  <a:srgbClr val="FFFFFF"/>
                </a:solidFill>
                <a:latin typeface="Times New Roman" pitchFamily="18" charset="0"/>
                <a:ea typeface="黑体" pitchFamily="49" charset="-122"/>
                <a:cs typeface="Times New Roman" pitchFamily="18" charset="0"/>
              </a:rPr>
              <a:t>问题分析</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34" name="Text Box 8"/>
          <p:cNvSpPr txBox="1">
            <a:spLocks noChangeArrowheads="1"/>
          </p:cNvSpPr>
          <p:nvPr/>
        </p:nvSpPr>
        <p:spPr bwMode="gray">
          <a:xfrm>
            <a:off x="805274" y="2140035"/>
            <a:ext cx="2119828" cy="400110"/>
          </a:xfrm>
          <a:prstGeom prst="rect">
            <a:avLst/>
          </a:prstGeom>
          <a:noFill/>
          <a:ln>
            <a:noFill/>
          </a:ln>
          <a:effectLst/>
          <a:extLst/>
        </p:spPr>
        <p:txBody>
          <a:bodyPr wrap="square">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lang="zh-CN" altLang="en-US" sz="2000" b="0" kern="0" dirty="0" smtClean="0">
                <a:solidFill>
                  <a:srgbClr val="FFFFFF"/>
                </a:solidFill>
                <a:effectLst>
                  <a:outerShdw blurRad="38100" dist="38100" dir="2700000" algn="tl">
                    <a:srgbClr val="000000"/>
                  </a:outerShdw>
                </a:effectLst>
                <a:latin typeface="Arial" pitchFamily="34" charset="0"/>
                <a:ea typeface="宋体" pitchFamily="2" charset="-122"/>
              </a:rPr>
              <a:t>数据增长速度快</a:t>
            </a:r>
            <a:endParaRPr lang="zh-CN" altLang="en-US" sz="2000" b="0" kern="0" dirty="0">
              <a:solidFill>
                <a:srgbClr val="FFFFFF"/>
              </a:solidFill>
              <a:effectLst>
                <a:outerShdw blurRad="38100" dist="38100" dir="2700000" algn="tl">
                  <a:srgbClr val="000000"/>
                </a:outerShdw>
              </a:effectLst>
              <a:latin typeface="Arial" pitchFamily="34" charset="0"/>
              <a:ea typeface="宋体" pitchFamily="2" charset="-122"/>
            </a:endParaRPr>
          </a:p>
        </p:txBody>
      </p:sp>
      <p:sp>
        <p:nvSpPr>
          <p:cNvPr id="39" name="TextBox 38"/>
          <p:cNvSpPr txBox="1"/>
          <p:nvPr/>
        </p:nvSpPr>
        <p:spPr>
          <a:xfrm>
            <a:off x="748229" y="2540145"/>
            <a:ext cx="2160240" cy="1477328"/>
          </a:xfrm>
          <a:prstGeom prst="rect">
            <a:avLst/>
          </a:prstGeom>
          <a:noFill/>
        </p:spPr>
        <p:txBody>
          <a:bodyPr wrap="square" rtlCol="0">
            <a:spAutoFit/>
          </a:bodyPr>
          <a:lstStyle/>
          <a:p>
            <a:r>
              <a:rPr lang="zh-CN" altLang="en-US" dirty="0" smtClean="0"/>
              <a:t>社区医疗的人口基数大，医疗数据来源多样（问诊记录、检查报告、头痛日志）</a:t>
            </a:r>
            <a:endParaRPr lang="zh-CN" altLang="en-US" dirty="0"/>
          </a:p>
        </p:txBody>
      </p:sp>
      <p:sp>
        <p:nvSpPr>
          <p:cNvPr id="13" name="TextBox 12"/>
          <p:cNvSpPr txBox="1"/>
          <p:nvPr/>
        </p:nvSpPr>
        <p:spPr>
          <a:xfrm>
            <a:off x="322640" y="4653136"/>
            <a:ext cx="4474840" cy="1200329"/>
          </a:xfrm>
          <a:prstGeom prst="rect">
            <a:avLst/>
          </a:prstGeom>
          <a:noFill/>
        </p:spPr>
        <p:txBody>
          <a:bodyPr wrap="square" rtlCol="0">
            <a:spAutoFit/>
          </a:bodyPr>
          <a:lstStyle/>
          <a:p>
            <a:r>
              <a:rPr lang="zh-CN" altLang="en-US" dirty="0" smtClean="0"/>
              <a:t>关系数据库</a:t>
            </a:r>
            <a:endParaRPr lang="en-US" altLang="zh-CN" dirty="0" smtClean="0"/>
          </a:p>
          <a:p>
            <a:endParaRPr lang="en-US" altLang="zh-CN" dirty="0"/>
          </a:p>
          <a:p>
            <a:r>
              <a:rPr lang="en-US" altLang="zh-CN" dirty="0" smtClean="0"/>
              <a:t>1.</a:t>
            </a:r>
            <a:r>
              <a:rPr lang="zh-CN" altLang="en-US" dirty="0" smtClean="0"/>
              <a:t>数据模式固定</a:t>
            </a:r>
            <a:r>
              <a:rPr lang="en-US" altLang="zh-CN" dirty="0" smtClean="0"/>
              <a:t>-----</a:t>
            </a:r>
            <a:r>
              <a:rPr lang="zh-CN" altLang="en-US" dirty="0" smtClean="0"/>
              <a:t>字段空缺，空间浪费</a:t>
            </a:r>
            <a:endParaRPr lang="en-US" altLang="zh-CN" dirty="0" smtClean="0"/>
          </a:p>
          <a:p>
            <a:r>
              <a:rPr lang="en-US" altLang="zh-CN" dirty="0" smtClean="0"/>
              <a:t>2.</a:t>
            </a:r>
            <a:r>
              <a:rPr lang="zh-CN" altLang="en-US" dirty="0" smtClean="0"/>
              <a:t>强事务性增加分片难度</a:t>
            </a:r>
            <a:r>
              <a:rPr lang="en-US" altLang="zh-CN" dirty="0" smtClean="0"/>
              <a:t>----</a:t>
            </a:r>
            <a:r>
              <a:rPr lang="zh-CN" altLang="en-US" dirty="0" smtClean="0"/>
              <a:t>水平扩展困难</a:t>
            </a:r>
            <a:endParaRPr lang="en-US" altLang="zh-CN" dirty="0" smtClean="0"/>
          </a:p>
        </p:txBody>
      </p:sp>
      <p:sp>
        <p:nvSpPr>
          <p:cNvPr id="2" name="矩形 1"/>
          <p:cNvSpPr/>
          <p:nvPr/>
        </p:nvSpPr>
        <p:spPr>
          <a:xfrm>
            <a:off x="4788024" y="4653135"/>
            <a:ext cx="4248472" cy="1200329"/>
          </a:xfrm>
          <a:prstGeom prst="rect">
            <a:avLst/>
          </a:prstGeom>
        </p:spPr>
        <p:txBody>
          <a:bodyPr wrap="square">
            <a:spAutoFit/>
          </a:bodyPr>
          <a:lstStyle/>
          <a:p>
            <a:r>
              <a:rPr lang="en-US" altLang="zh-CN" dirty="0" smtClean="0"/>
              <a:t>NoSQL</a:t>
            </a:r>
          </a:p>
          <a:p>
            <a:endParaRPr lang="en-US" altLang="zh-CN" dirty="0" smtClean="0"/>
          </a:p>
          <a:p>
            <a:r>
              <a:rPr lang="en-US" altLang="zh-CN" dirty="0" smtClean="0"/>
              <a:t>1.</a:t>
            </a:r>
            <a:r>
              <a:rPr lang="zh-CN" altLang="en-US" dirty="0"/>
              <a:t>模式</a:t>
            </a:r>
            <a:r>
              <a:rPr lang="zh-CN" altLang="en-US" dirty="0" smtClean="0"/>
              <a:t>自由</a:t>
            </a:r>
            <a:r>
              <a:rPr lang="en-US" altLang="zh-CN" dirty="0" smtClean="0"/>
              <a:t>----</a:t>
            </a:r>
            <a:r>
              <a:rPr lang="zh-CN" altLang="en-US" dirty="0" smtClean="0"/>
              <a:t>适合复杂数据结构</a:t>
            </a:r>
            <a:endParaRPr lang="en-US" altLang="zh-CN" dirty="0" smtClean="0"/>
          </a:p>
          <a:p>
            <a:r>
              <a:rPr lang="en-US" altLang="zh-CN" dirty="0" smtClean="0"/>
              <a:t>2.</a:t>
            </a:r>
            <a:r>
              <a:rPr lang="zh-CN" altLang="en-US" dirty="0" smtClean="0"/>
              <a:t>分布式结构设计</a:t>
            </a:r>
            <a:r>
              <a:rPr lang="en-US" altLang="zh-CN" dirty="0" smtClean="0"/>
              <a:t>----</a:t>
            </a:r>
            <a:r>
              <a:rPr lang="zh-CN" altLang="en-US" dirty="0" smtClean="0"/>
              <a:t>良好</a:t>
            </a:r>
            <a:r>
              <a:rPr lang="zh-CN" altLang="en-US" dirty="0"/>
              <a:t>的水平</a:t>
            </a:r>
            <a:r>
              <a:rPr lang="zh-CN" altLang="en-US" dirty="0" smtClean="0"/>
              <a:t>扩展</a:t>
            </a:r>
            <a:r>
              <a:rPr lang="zh-CN" altLang="en-US" dirty="0"/>
              <a:t>性</a:t>
            </a:r>
          </a:p>
        </p:txBody>
      </p:sp>
      <p:grpSp>
        <p:nvGrpSpPr>
          <p:cNvPr id="19" name="组合 18"/>
          <p:cNvGrpSpPr/>
          <p:nvPr/>
        </p:nvGrpSpPr>
        <p:grpSpPr>
          <a:xfrm>
            <a:off x="3275856" y="1966569"/>
            <a:ext cx="2626061" cy="2167613"/>
            <a:chOff x="918642" y="3781667"/>
            <a:chExt cx="6951902" cy="2167613"/>
          </a:xfrm>
          <a:effectLst/>
        </p:grpSpPr>
        <p:sp>
          <p:nvSpPr>
            <p:cNvPr id="22" name="Rectangle 9"/>
            <p:cNvSpPr>
              <a:spLocks noChangeArrowheads="1"/>
            </p:cNvSpPr>
            <p:nvPr/>
          </p:nvSpPr>
          <p:spPr bwMode="gray">
            <a:xfrm>
              <a:off x="1104817" y="3975235"/>
              <a:ext cx="6629398" cy="1816477"/>
            </a:xfrm>
            <a:prstGeom prst="rect">
              <a:avLst/>
            </a:prstGeom>
            <a:solidFill>
              <a:srgbClr val="009999"/>
            </a:solidFill>
            <a:ln w="9525">
              <a:noFill/>
              <a:miter lim="800000"/>
              <a:headEnd/>
              <a:tailEnd/>
            </a:ln>
            <a:effectLst/>
          </p:spPr>
          <p:txBody>
            <a:bodyPr anchor="ctr"/>
            <a:lstStyle/>
            <a:p>
              <a:pPr algn="ctr" eaLnBrk="0" hangingPunct="0">
                <a:lnSpc>
                  <a:spcPts val="2800"/>
                </a:lnSpc>
              </a:pPr>
              <a:endParaRPr lang="en-US" altLang="zh-CN" sz="1400" dirty="0">
                <a:solidFill>
                  <a:srgbClr val="FFFFFF"/>
                </a:solidFill>
                <a:ea typeface="宋体" pitchFamily="2" charset="-122"/>
              </a:endParaRPr>
            </a:p>
          </p:txBody>
        </p:sp>
        <p:sp>
          <p:nvSpPr>
            <p:cNvPr id="20" name="Freeform 7"/>
            <p:cNvSpPr>
              <a:spLocks/>
            </p:cNvSpPr>
            <p:nvPr/>
          </p:nvSpPr>
          <p:spPr bwMode="gray">
            <a:xfrm>
              <a:off x="918642" y="4959280"/>
              <a:ext cx="201930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DFE29A"/>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a:p>
          </p:txBody>
        </p:sp>
        <p:sp>
          <p:nvSpPr>
            <p:cNvPr id="21" name="Freeform 8"/>
            <p:cNvSpPr>
              <a:spLocks/>
            </p:cNvSpPr>
            <p:nvPr/>
          </p:nvSpPr>
          <p:spPr bwMode="gray">
            <a:xfrm rot="10800000">
              <a:off x="5946495" y="3781667"/>
              <a:ext cx="1924049"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DFE29A"/>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a:p>
          </p:txBody>
        </p:sp>
      </p:grpSp>
      <p:sp>
        <p:nvSpPr>
          <p:cNvPr id="24" name="TextBox 23"/>
          <p:cNvSpPr txBox="1"/>
          <p:nvPr/>
        </p:nvSpPr>
        <p:spPr>
          <a:xfrm>
            <a:off x="3568025" y="2676011"/>
            <a:ext cx="1817265" cy="923330"/>
          </a:xfrm>
          <a:prstGeom prst="rect">
            <a:avLst/>
          </a:prstGeom>
          <a:noFill/>
        </p:spPr>
        <p:txBody>
          <a:bodyPr wrap="square" rtlCol="0">
            <a:spAutoFit/>
          </a:bodyPr>
          <a:lstStyle/>
          <a:p>
            <a:r>
              <a:rPr lang="zh-CN" altLang="en-US" dirty="0" smtClean="0"/>
              <a:t>不同疾病所需的数据在类型和结构上有很大差异</a:t>
            </a:r>
            <a:endParaRPr lang="zh-CN" altLang="en-US" dirty="0"/>
          </a:p>
        </p:txBody>
      </p:sp>
      <p:sp>
        <p:nvSpPr>
          <p:cNvPr id="26" name="Text Box 17"/>
          <p:cNvSpPr txBox="1">
            <a:spLocks noChangeArrowheads="1"/>
          </p:cNvSpPr>
          <p:nvPr/>
        </p:nvSpPr>
        <p:spPr bwMode="gray">
          <a:xfrm>
            <a:off x="3503983" y="2240150"/>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lang="zh-CN" altLang="en-US" sz="2000" b="0" kern="0" dirty="0" smtClean="0">
                <a:solidFill>
                  <a:srgbClr val="FFFFFF"/>
                </a:solidFill>
                <a:effectLst>
                  <a:outerShdw blurRad="38100" dist="38100" dir="2700000" algn="tl">
                    <a:srgbClr val="000000"/>
                  </a:outerShdw>
                </a:effectLst>
                <a:latin typeface="Arial" pitchFamily="34" charset="0"/>
                <a:ea typeface="宋体" pitchFamily="2" charset="-122"/>
              </a:rPr>
              <a:t>数据</a:t>
            </a:r>
            <a:r>
              <a:rPr lang="zh-CN" altLang="en-US" sz="2000" kern="0" dirty="0" smtClean="0">
                <a:solidFill>
                  <a:srgbClr val="FFFFFF"/>
                </a:solidFill>
                <a:effectLst>
                  <a:outerShdw blurRad="38100" dist="38100" dir="2700000" algn="tl">
                    <a:srgbClr val="000000"/>
                  </a:outerShdw>
                </a:effectLst>
                <a:latin typeface="Arial" pitchFamily="34" charset="0"/>
                <a:ea typeface="宋体" pitchFamily="2" charset="-122"/>
              </a:rPr>
              <a:t>形式多样</a:t>
            </a:r>
            <a:endParaRPr lang="zh-CN" altLang="en-US" sz="2000" b="0" kern="0" dirty="0">
              <a:solidFill>
                <a:srgbClr val="FFFFFF"/>
              </a:solidFill>
              <a:effectLst>
                <a:outerShdw blurRad="38100" dist="38100" dir="2700000" algn="tl">
                  <a:srgbClr val="000000"/>
                </a:outerShdw>
              </a:effectLst>
              <a:latin typeface="Arial" pitchFamily="34" charset="0"/>
              <a:ea typeface="宋体" pitchFamily="2" charset="-122"/>
            </a:endParaRPr>
          </a:p>
        </p:txBody>
      </p:sp>
      <p:grpSp>
        <p:nvGrpSpPr>
          <p:cNvPr id="27" name="组合 26"/>
          <p:cNvGrpSpPr/>
          <p:nvPr/>
        </p:nvGrpSpPr>
        <p:grpSpPr>
          <a:xfrm>
            <a:off x="5962486" y="1974955"/>
            <a:ext cx="2690741" cy="2254519"/>
            <a:chOff x="899592" y="1772816"/>
            <a:chExt cx="6991350" cy="1994841"/>
          </a:xfrm>
          <a:solidFill>
            <a:schemeClr val="accent6">
              <a:lumMod val="60000"/>
              <a:lumOff val="40000"/>
            </a:schemeClr>
          </a:solidFill>
          <a:effectLst/>
        </p:grpSpPr>
        <p:sp>
          <p:nvSpPr>
            <p:cNvPr id="28" name="Freeform 4"/>
            <p:cNvSpPr>
              <a:spLocks/>
            </p:cNvSpPr>
            <p:nvPr/>
          </p:nvSpPr>
          <p:spPr bwMode="gray">
            <a:xfrm>
              <a:off x="899592" y="2777657"/>
              <a:ext cx="201930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chemeClr val="accent6">
                <a:lumMod val="20000"/>
                <a:lumOff val="80000"/>
              </a:schemeClr>
            </a:solidFill>
            <a:ln w="0">
              <a:noFill/>
              <a:prstDash val="solid"/>
              <a:round/>
              <a:headEnd/>
              <a:tailEnd/>
            </a:ln>
            <a:extLst/>
          </p:spPr>
          <p:txBody>
            <a:bodyPr/>
            <a:lstStyle/>
            <a:p>
              <a:pPr algn="ctr">
                <a:lnSpc>
                  <a:spcPts val="2800"/>
                </a:lnSpc>
              </a:pPr>
              <a:endParaRPr lang="zh-CN" altLang="en-US" sz="900"/>
            </a:p>
          </p:txBody>
        </p:sp>
        <p:sp>
          <p:nvSpPr>
            <p:cNvPr id="29" name="Freeform 5"/>
            <p:cNvSpPr>
              <a:spLocks/>
            </p:cNvSpPr>
            <p:nvPr/>
          </p:nvSpPr>
          <p:spPr bwMode="gray">
            <a:xfrm rot="10800000">
              <a:off x="5966892" y="1772816"/>
              <a:ext cx="192405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chemeClr val="accent6">
                <a:lumMod val="20000"/>
                <a:lumOff val="80000"/>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sz="900"/>
            </a:p>
          </p:txBody>
        </p:sp>
        <p:sp>
          <p:nvSpPr>
            <p:cNvPr id="30" name="Rectangle 6"/>
            <p:cNvSpPr>
              <a:spLocks noChangeArrowheads="1"/>
            </p:cNvSpPr>
            <p:nvPr/>
          </p:nvSpPr>
          <p:spPr bwMode="gray">
            <a:xfrm>
              <a:off x="1078980" y="1944089"/>
              <a:ext cx="6629400" cy="1624881"/>
            </a:xfrm>
            <a:prstGeom prst="rect">
              <a:avLst/>
            </a:prstGeom>
            <a:grpFill/>
            <a:ln w="9525">
              <a:noFill/>
              <a:miter lim="800000"/>
              <a:headEnd/>
              <a:tailEnd/>
            </a:ln>
            <a:effectLst/>
          </p:spPr>
          <p:txBody>
            <a:bodyPr anchor="ctr"/>
            <a:lstStyle/>
            <a:p>
              <a:pPr algn="ctr">
                <a:lnSpc>
                  <a:spcPts val="2800"/>
                </a:lnSpc>
              </a:pPr>
              <a:endParaRPr lang="en-US" altLang="zh-CN" sz="1100" dirty="0">
                <a:solidFill>
                  <a:srgbClr val="FFFFFF"/>
                </a:solidFill>
                <a:ea typeface="宋体" pitchFamily="2" charset="-122"/>
              </a:endParaRPr>
            </a:p>
          </p:txBody>
        </p:sp>
      </p:grpSp>
      <p:sp>
        <p:nvSpPr>
          <p:cNvPr id="31" name="TextBox 30"/>
          <p:cNvSpPr txBox="1"/>
          <p:nvPr/>
        </p:nvSpPr>
        <p:spPr>
          <a:xfrm>
            <a:off x="6287837" y="2682517"/>
            <a:ext cx="1979062" cy="923330"/>
          </a:xfrm>
          <a:prstGeom prst="rect">
            <a:avLst/>
          </a:prstGeom>
          <a:noFill/>
        </p:spPr>
        <p:txBody>
          <a:bodyPr wrap="square" rtlCol="0">
            <a:spAutoFit/>
          </a:bodyPr>
          <a:lstStyle/>
          <a:p>
            <a:r>
              <a:rPr lang="zh-CN" altLang="en-US" dirty="0" smtClean="0"/>
              <a:t>系统覆盖社区范围广、疾病种类多样</a:t>
            </a:r>
            <a:endParaRPr lang="zh-CN" altLang="en-US" dirty="0"/>
          </a:p>
        </p:txBody>
      </p:sp>
      <p:sp>
        <p:nvSpPr>
          <p:cNvPr id="32" name="TextBox 31"/>
          <p:cNvSpPr txBox="1"/>
          <p:nvPr/>
        </p:nvSpPr>
        <p:spPr>
          <a:xfrm>
            <a:off x="6264622" y="2178595"/>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marR="0" lvl="0" indent="0" eaLnBrk="0" fontAlgn="auto" hangingPunct="0">
              <a:lnSpc>
                <a:spcPct val="100000"/>
              </a:lnSpc>
              <a:spcBef>
                <a:spcPts val="0"/>
              </a:spcBef>
              <a:spcAft>
                <a:spcPts val="0"/>
              </a:spcAft>
              <a:buClrTx/>
              <a:buSzTx/>
              <a:buFontTx/>
              <a:buNone/>
              <a:tabLst/>
              <a:defRPr sz="2800" b="0" kern="0">
                <a:solidFill>
                  <a:srgbClr val="FFFFFF"/>
                </a:solidFill>
                <a:effectLst>
                  <a:outerShdw blurRad="38100" dist="38100" dir="2700000" algn="tl">
                    <a:srgbClr val="000000"/>
                  </a:outerShdw>
                </a:effectLst>
                <a:latin typeface="Arial" pitchFamily="34" charset="0"/>
                <a:ea typeface="宋体" pitchFamily="2" charset="-122"/>
              </a:defRPr>
            </a:lvl1pPr>
          </a:lstStyle>
          <a:p>
            <a:r>
              <a:rPr lang="zh-CN" altLang="en-US" sz="2000" dirty="0"/>
              <a:t>数据存储量大</a:t>
            </a:r>
          </a:p>
        </p:txBody>
      </p:sp>
    </p:spTree>
    <p:extLst>
      <p:ext uri="{BB962C8B-B14F-4D97-AF65-F5344CB8AC3E}">
        <p14:creationId xmlns:p14="http://schemas.microsoft.com/office/powerpoint/2010/main" val="10073311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17</a:t>
            </a:fld>
            <a:endParaRPr lang="en-US" altLang="zh-CN" dirty="0" smtClean="0">
              <a:solidFill>
                <a:srgbClr val="000000"/>
              </a:solidFill>
              <a:latin typeface="Arial" charset="0"/>
            </a:endParaRPr>
          </a:p>
        </p:txBody>
      </p:sp>
      <p:sp>
        <p:nvSpPr>
          <p:cNvPr id="57348" name="标题 1"/>
          <p:cNvSpPr txBox="1">
            <a:spLocks/>
          </p:cNvSpPr>
          <p:nvPr/>
        </p:nvSpPr>
        <p:spPr bwMode="auto">
          <a:xfrm>
            <a:off x="435407"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2.NoSQL </a:t>
            </a:r>
            <a:r>
              <a:rPr lang="zh-CN" altLang="en-US" sz="2800" b="1" dirty="0" smtClean="0">
                <a:solidFill>
                  <a:srgbClr val="FFFFFF"/>
                </a:solidFill>
                <a:latin typeface="Times New Roman" pitchFamily="18" charset="0"/>
                <a:ea typeface="黑体" pitchFamily="49" charset="-122"/>
                <a:cs typeface="Times New Roman" pitchFamily="18" charset="0"/>
              </a:rPr>
              <a:t>数据库</a:t>
            </a:r>
            <a:r>
              <a:rPr lang="zh-CN" altLang="en-US" sz="2800" b="1" dirty="0">
                <a:solidFill>
                  <a:srgbClr val="FFFFFF"/>
                </a:solidFill>
                <a:latin typeface="Times New Roman" pitchFamily="18" charset="0"/>
                <a:ea typeface="黑体" pitchFamily="49" charset="-122"/>
                <a:cs typeface="Times New Roman" pitchFamily="18" charset="0"/>
              </a:rPr>
              <a:t>分析与选取</a:t>
            </a:r>
          </a:p>
        </p:txBody>
      </p:sp>
      <p:graphicFrame>
        <p:nvGraphicFramePr>
          <p:cNvPr id="3" name="表格 2"/>
          <p:cNvGraphicFramePr>
            <a:graphicFrameLocks noGrp="1"/>
          </p:cNvGraphicFramePr>
          <p:nvPr>
            <p:extLst>
              <p:ext uri="{D42A27DB-BD31-4B8C-83A1-F6EECF244321}">
                <p14:modId xmlns:p14="http://schemas.microsoft.com/office/powerpoint/2010/main" val="2719986933"/>
              </p:ext>
            </p:extLst>
          </p:nvPr>
        </p:nvGraphicFramePr>
        <p:xfrm>
          <a:off x="539552" y="1340768"/>
          <a:ext cx="7571184" cy="4206845"/>
        </p:xfrm>
        <a:graphic>
          <a:graphicData uri="http://schemas.openxmlformats.org/drawingml/2006/table">
            <a:tbl>
              <a:tblPr firstRow="1" bandRow="1">
                <a:tableStyleId>{5C22544A-7EE6-4342-B048-85BDC9FD1C3A}</a:tableStyleId>
              </a:tblPr>
              <a:tblGrid>
                <a:gridCol w="1892796"/>
                <a:gridCol w="1892796"/>
                <a:gridCol w="1892796"/>
                <a:gridCol w="1892796"/>
              </a:tblGrid>
              <a:tr h="337078">
                <a:tc>
                  <a:txBody>
                    <a:bodyPr/>
                    <a:lstStyle/>
                    <a:p>
                      <a:endParaRPr lang="zh-CN" altLang="en-US" dirty="0"/>
                    </a:p>
                  </a:txBody>
                  <a:tcPr/>
                </a:tc>
                <a:tc>
                  <a:txBody>
                    <a:bodyPr/>
                    <a:lstStyle/>
                    <a:p>
                      <a:r>
                        <a:rPr lang="en-US" altLang="zh-CN" dirty="0" smtClean="0"/>
                        <a:t>HBase</a:t>
                      </a:r>
                      <a:endParaRPr lang="zh-CN" altLang="en-US" dirty="0"/>
                    </a:p>
                  </a:txBody>
                  <a:tcPr/>
                </a:tc>
                <a:tc>
                  <a:txBody>
                    <a:bodyPr/>
                    <a:lstStyle/>
                    <a:p>
                      <a:r>
                        <a:rPr lang="en-US" altLang="zh-CN" dirty="0" smtClean="0"/>
                        <a:t>Dynamo</a:t>
                      </a:r>
                      <a:endParaRPr lang="zh-CN" altLang="en-US" dirty="0"/>
                    </a:p>
                  </a:txBody>
                  <a:tcPr/>
                </a:tc>
                <a:tc>
                  <a:txBody>
                    <a:bodyPr/>
                    <a:lstStyle/>
                    <a:p>
                      <a:r>
                        <a:rPr lang="en-US" altLang="zh-CN" dirty="0" smtClean="0"/>
                        <a:t>MongoDB</a:t>
                      </a:r>
                      <a:endParaRPr lang="zh-CN" altLang="en-US" dirty="0"/>
                    </a:p>
                  </a:txBody>
                  <a:tcPr/>
                </a:tc>
              </a:tr>
              <a:tr h="337078">
                <a:tc>
                  <a:txBody>
                    <a:bodyPr/>
                    <a:lstStyle/>
                    <a:p>
                      <a:r>
                        <a:rPr lang="zh-CN" altLang="en-US" dirty="0" smtClean="0"/>
                        <a:t>数据模型</a:t>
                      </a:r>
                      <a:endParaRPr lang="zh-CN" altLang="en-US" dirty="0"/>
                    </a:p>
                  </a:txBody>
                  <a:tcPr/>
                </a:tc>
                <a:tc>
                  <a:txBody>
                    <a:bodyPr/>
                    <a:lstStyle/>
                    <a:p>
                      <a:pPr algn="ctr"/>
                      <a:r>
                        <a:rPr lang="en-US" altLang="zh-CN" dirty="0" smtClean="0"/>
                        <a:t> </a:t>
                      </a:r>
                      <a:r>
                        <a:rPr lang="zh-CN" altLang="en-US" dirty="0" smtClean="0"/>
                        <a:t>列存储</a:t>
                      </a:r>
                      <a:endParaRPr lang="zh-CN" altLang="en-US" dirty="0"/>
                    </a:p>
                  </a:txBody>
                  <a:tcPr/>
                </a:tc>
                <a:tc>
                  <a:txBody>
                    <a:bodyPr/>
                    <a:lstStyle/>
                    <a:p>
                      <a:pPr algn="ctr"/>
                      <a:r>
                        <a:rPr lang="zh-CN" altLang="en-US" dirty="0" smtClean="0"/>
                        <a:t>键值存储</a:t>
                      </a:r>
                      <a:endParaRPr lang="zh-CN" altLang="en-US" dirty="0"/>
                    </a:p>
                  </a:txBody>
                  <a:tcPr/>
                </a:tc>
                <a:tc>
                  <a:txBody>
                    <a:bodyPr/>
                    <a:lstStyle/>
                    <a:p>
                      <a:pPr algn="ctr"/>
                      <a:r>
                        <a:rPr lang="zh-CN" altLang="en-US" dirty="0" smtClean="0"/>
                        <a:t>文档存储</a:t>
                      </a:r>
                      <a:endParaRPr lang="zh-CN" altLang="en-US" dirty="0"/>
                    </a:p>
                  </a:txBody>
                  <a:tcPr/>
                </a:tc>
              </a:tr>
              <a:tr h="658415">
                <a:tc>
                  <a:txBody>
                    <a:bodyPr/>
                    <a:lstStyle/>
                    <a:p>
                      <a:r>
                        <a:rPr lang="zh-CN" altLang="en-US" dirty="0" smtClean="0"/>
                        <a:t>架构</a:t>
                      </a:r>
                      <a:endParaRPr lang="zh-CN" altLang="en-US" dirty="0"/>
                    </a:p>
                  </a:txBody>
                  <a:tcPr/>
                </a:tc>
                <a:tc>
                  <a:txBody>
                    <a:bodyPr/>
                    <a:lstStyle/>
                    <a:p>
                      <a:pPr algn="ctr"/>
                      <a:r>
                        <a:rPr lang="en-US" altLang="zh-CN" dirty="0" smtClean="0"/>
                        <a:t>Master+</a:t>
                      </a:r>
                    </a:p>
                    <a:p>
                      <a:pPr algn="ctr"/>
                      <a:r>
                        <a:rPr lang="en-US" altLang="zh-CN" dirty="0" smtClean="0"/>
                        <a:t>Tablet Server</a:t>
                      </a:r>
                      <a:endParaRPr lang="zh-CN" altLang="en-US" dirty="0"/>
                    </a:p>
                  </a:txBody>
                  <a:tcPr/>
                </a:tc>
                <a:tc>
                  <a:txBody>
                    <a:bodyPr/>
                    <a:lstStyle/>
                    <a:p>
                      <a:r>
                        <a:rPr lang="zh-CN" altLang="en-US" dirty="0" smtClean="0"/>
                        <a:t>去中心化的分布式数据库</a:t>
                      </a:r>
                      <a:endParaRPr lang="zh-CN" altLang="en-US" dirty="0"/>
                    </a:p>
                  </a:txBody>
                  <a:tcPr/>
                </a:tc>
                <a:tc>
                  <a:txBody>
                    <a:bodyPr/>
                    <a:lstStyle/>
                    <a:p>
                      <a:r>
                        <a:rPr lang="zh-CN" altLang="en-US" dirty="0" smtClean="0"/>
                        <a:t>自动分片与副本集</a:t>
                      </a:r>
                      <a:endParaRPr lang="zh-CN" altLang="en-US" dirty="0"/>
                    </a:p>
                  </a:txBody>
                  <a:tcPr/>
                </a:tc>
              </a:tr>
              <a:tr h="988110">
                <a:tc>
                  <a:txBody>
                    <a:bodyPr/>
                    <a:lstStyle/>
                    <a:p>
                      <a:r>
                        <a:rPr lang="zh-CN" altLang="en-US" dirty="0" smtClean="0"/>
                        <a:t>查询功能</a:t>
                      </a:r>
                      <a:endParaRPr lang="zh-CN" altLang="en-US" dirty="0"/>
                    </a:p>
                  </a:txBody>
                  <a:tcPr/>
                </a:tc>
                <a:tc>
                  <a:txBody>
                    <a:bodyPr/>
                    <a:lstStyle/>
                    <a:p>
                      <a:r>
                        <a:rPr lang="zh-CN" altLang="en-US" dirty="0" smtClean="0"/>
                        <a:t>只能进行单个列的查询、不能进行复合条件查询</a:t>
                      </a:r>
                      <a:endParaRPr lang="zh-CN" altLang="en-US" dirty="0"/>
                    </a:p>
                  </a:txBody>
                  <a:tcPr/>
                </a:tc>
                <a:tc>
                  <a:txBody>
                    <a:bodyPr/>
                    <a:lstStyle/>
                    <a:p>
                      <a:r>
                        <a:rPr lang="zh-CN" altLang="en-US" dirty="0" smtClean="0"/>
                        <a:t>只支持主键查询</a:t>
                      </a:r>
                      <a:endParaRPr lang="zh-CN" altLang="en-US" dirty="0"/>
                    </a:p>
                  </a:txBody>
                  <a:tcPr/>
                </a:tc>
                <a:tc>
                  <a:txBody>
                    <a:bodyPr/>
                    <a:lstStyle/>
                    <a:p>
                      <a:r>
                        <a:rPr lang="zh-CN" altLang="en-US" dirty="0" smtClean="0"/>
                        <a:t>除连接查询外，支持丰富的查询功能</a:t>
                      </a:r>
                      <a:endParaRPr lang="zh-CN" altLang="en-US" dirty="0"/>
                    </a:p>
                  </a:txBody>
                  <a:tcPr/>
                </a:tc>
              </a:tr>
              <a:tr h="589887">
                <a:tc>
                  <a:txBody>
                    <a:bodyPr/>
                    <a:lstStyle/>
                    <a:p>
                      <a:r>
                        <a:rPr lang="zh-CN" altLang="en-US" dirty="0" smtClean="0"/>
                        <a:t>扩展性</a:t>
                      </a:r>
                      <a:endParaRPr lang="zh-CN" altLang="en-US" dirty="0"/>
                    </a:p>
                  </a:txBody>
                  <a:tcPr/>
                </a:tc>
                <a:tc>
                  <a:txBody>
                    <a:bodyPr/>
                    <a:lstStyle/>
                    <a:p>
                      <a:r>
                        <a:rPr lang="zh-CN" altLang="en-US" dirty="0" smtClean="0"/>
                        <a:t>添加</a:t>
                      </a:r>
                      <a:r>
                        <a:rPr lang="en-US" altLang="zh-CN" dirty="0" smtClean="0"/>
                        <a:t>Tablet</a:t>
                      </a:r>
                      <a:r>
                        <a:rPr lang="zh-CN" altLang="en-US" dirty="0" smtClean="0"/>
                        <a:t>服务</a:t>
                      </a:r>
                      <a:endParaRPr lang="zh-CN" altLang="en-US" dirty="0"/>
                    </a:p>
                  </a:txBody>
                  <a:tcPr/>
                </a:tc>
                <a:tc>
                  <a:txBody>
                    <a:bodyPr/>
                    <a:lstStyle/>
                    <a:p>
                      <a:r>
                        <a:rPr lang="zh-CN" altLang="en-US" dirty="0" smtClean="0"/>
                        <a:t>添加节点，表迁移</a:t>
                      </a:r>
                      <a:endParaRPr lang="zh-CN" altLang="en-US" dirty="0"/>
                    </a:p>
                  </a:txBody>
                  <a:tcPr/>
                </a:tc>
                <a:tc>
                  <a:txBody>
                    <a:bodyPr/>
                    <a:lstStyle/>
                    <a:p>
                      <a:r>
                        <a:rPr lang="zh-CN" altLang="en-US" dirty="0" smtClean="0"/>
                        <a:t>添加分片，</a:t>
                      </a:r>
                      <a:r>
                        <a:rPr lang="en-US" altLang="zh-CN" dirty="0" smtClean="0"/>
                        <a:t>chunk</a:t>
                      </a:r>
                      <a:r>
                        <a:rPr lang="zh-CN" altLang="en-US" dirty="0" smtClean="0"/>
                        <a:t>迁移</a:t>
                      </a:r>
                      <a:endParaRPr lang="zh-CN" altLang="en-US" dirty="0"/>
                    </a:p>
                  </a:txBody>
                  <a:tcPr/>
                </a:tc>
              </a:tr>
              <a:tr h="1095504">
                <a:tc>
                  <a:txBody>
                    <a:bodyPr/>
                    <a:lstStyle/>
                    <a:p>
                      <a:r>
                        <a:rPr lang="zh-CN" altLang="en-US" dirty="0" smtClean="0"/>
                        <a:t>接口可用性</a:t>
                      </a:r>
                      <a:endParaRPr lang="zh-CN" altLang="en-US" dirty="0"/>
                    </a:p>
                  </a:txBody>
                  <a:tcPr/>
                </a:tc>
                <a:tc>
                  <a:txBody>
                    <a:bodyPr/>
                    <a:lstStyle/>
                    <a:p>
                      <a:r>
                        <a:rPr lang="zh-CN" altLang="en-US" dirty="0" smtClean="0"/>
                        <a:t>提供</a:t>
                      </a:r>
                      <a:r>
                        <a:rPr lang="en-US" altLang="zh-CN" dirty="0" smtClean="0"/>
                        <a:t>thrift Gateway</a:t>
                      </a:r>
                      <a:r>
                        <a:rPr lang="zh-CN" altLang="en-US" dirty="0" smtClean="0"/>
                        <a:t>，支持</a:t>
                      </a:r>
                      <a:r>
                        <a:rPr lang="en-US" altLang="zh-CN" dirty="0" smtClean="0"/>
                        <a:t>C++</a:t>
                      </a:r>
                      <a:r>
                        <a:rPr lang="zh-CN" altLang="en-US" dirty="0" smtClean="0"/>
                        <a:t>、</a:t>
                      </a:r>
                      <a:r>
                        <a:rPr lang="en-US" altLang="zh-CN" dirty="0" smtClean="0"/>
                        <a:t>PHP</a:t>
                      </a:r>
                      <a:r>
                        <a:rPr lang="zh-CN" altLang="en-US" dirty="0" smtClean="0"/>
                        <a:t>等多种语言</a:t>
                      </a:r>
                      <a:endParaRPr lang="zh-CN" altLang="en-US" dirty="0"/>
                    </a:p>
                  </a:txBody>
                  <a:tcPr/>
                </a:tc>
                <a:tc>
                  <a:txBody>
                    <a:bodyPr/>
                    <a:lstStyle/>
                    <a:p>
                      <a:r>
                        <a:rPr lang="zh-CN" altLang="en-US" dirty="0" smtClean="0"/>
                        <a:t>支持简单的类似</a:t>
                      </a:r>
                      <a:r>
                        <a:rPr lang="en-US" altLang="zh-CN" dirty="0" smtClean="0"/>
                        <a:t>restful</a:t>
                      </a:r>
                      <a:r>
                        <a:rPr lang="zh-CN" altLang="en-US" dirty="0" smtClean="0"/>
                        <a:t>接口</a:t>
                      </a:r>
                      <a:endParaRPr lang="zh-CN" altLang="en-US" dirty="0"/>
                    </a:p>
                  </a:txBody>
                  <a:tcPr/>
                </a:tc>
                <a:tc>
                  <a:txBody>
                    <a:bodyPr/>
                    <a:lstStyle/>
                    <a:p>
                      <a:r>
                        <a:rPr lang="zh-CN" altLang="en-US" dirty="0" smtClean="0"/>
                        <a:t>主流编程语言的驱动程序（</a:t>
                      </a:r>
                      <a:r>
                        <a:rPr lang="en-US" altLang="zh-CN" dirty="0" smtClean="0"/>
                        <a:t>Java</a:t>
                      </a:r>
                      <a:r>
                        <a:rPr lang="zh-CN" altLang="en-US" dirty="0" smtClean="0"/>
                        <a:t>、</a:t>
                      </a:r>
                      <a:r>
                        <a:rPr lang="en-US" altLang="zh-CN" dirty="0" smtClean="0"/>
                        <a:t>C#</a:t>
                      </a:r>
                      <a:r>
                        <a:rPr lang="zh-CN" altLang="en-US" dirty="0" smtClean="0"/>
                        <a:t>、</a:t>
                      </a:r>
                      <a:r>
                        <a:rPr lang="en-US" altLang="zh-CN" dirty="0" smtClean="0"/>
                        <a:t>ruby</a:t>
                      </a:r>
                      <a:r>
                        <a:rPr lang="zh-CN" altLang="en-US" dirty="0" smtClean="0"/>
                        <a:t>等）</a:t>
                      </a:r>
                      <a:endParaRPr lang="zh-CN" altLang="en-US" dirty="0"/>
                    </a:p>
                  </a:txBody>
                  <a:tcPr/>
                </a:tc>
              </a:tr>
            </a:tbl>
          </a:graphicData>
        </a:graphic>
      </p:graphicFrame>
      <p:sp>
        <p:nvSpPr>
          <p:cNvPr id="4" name="TextBox 3"/>
          <p:cNvSpPr txBox="1"/>
          <p:nvPr/>
        </p:nvSpPr>
        <p:spPr>
          <a:xfrm>
            <a:off x="1041750" y="5723964"/>
            <a:ext cx="7016913" cy="369332"/>
          </a:xfrm>
          <a:prstGeom prst="rect">
            <a:avLst/>
          </a:prstGeom>
          <a:noFill/>
        </p:spPr>
        <p:txBody>
          <a:bodyPr wrap="square" rtlCol="0">
            <a:spAutoFit/>
          </a:bodyPr>
          <a:lstStyle/>
          <a:p>
            <a:r>
              <a:rPr lang="en-US" altLang="zh-CN" dirty="0" smtClean="0"/>
              <a:t>MongoDB</a:t>
            </a:r>
            <a:r>
              <a:rPr lang="zh-CN" altLang="en-US" dirty="0" smtClean="0"/>
              <a:t>数据接口支持性好、查询功能丰富，满足系统的需求</a:t>
            </a:r>
            <a:endParaRPr lang="zh-CN" altLang="en-US" dirty="0"/>
          </a:p>
        </p:txBody>
      </p:sp>
      <p:sp>
        <p:nvSpPr>
          <p:cNvPr id="2" name="圆角矩形 1"/>
          <p:cNvSpPr/>
          <p:nvPr/>
        </p:nvSpPr>
        <p:spPr bwMode="auto">
          <a:xfrm>
            <a:off x="549896" y="2708920"/>
            <a:ext cx="7560840" cy="1008112"/>
          </a:xfrm>
          <a:prstGeom prst="roundRect">
            <a:avLst/>
          </a:prstGeom>
          <a:noFill/>
          <a:ln w="1270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 name="TextBox 4"/>
          <p:cNvSpPr txBox="1"/>
          <p:nvPr/>
        </p:nvSpPr>
        <p:spPr>
          <a:xfrm>
            <a:off x="8460431" y="2348880"/>
            <a:ext cx="204575" cy="2031325"/>
          </a:xfrm>
          <a:prstGeom prst="rect">
            <a:avLst/>
          </a:prstGeom>
          <a:noFill/>
        </p:spPr>
        <p:txBody>
          <a:bodyPr wrap="square" rtlCol="0">
            <a:spAutoFit/>
          </a:bodyPr>
          <a:lstStyle/>
          <a:p>
            <a:r>
              <a:rPr lang="zh-CN" altLang="en-US" dirty="0" smtClean="0"/>
              <a:t>姓名</a:t>
            </a:r>
            <a:endParaRPr lang="en-US" altLang="zh-CN" dirty="0" smtClean="0"/>
          </a:p>
          <a:p>
            <a:endParaRPr lang="en-US" altLang="zh-CN" dirty="0"/>
          </a:p>
          <a:p>
            <a:r>
              <a:rPr lang="zh-CN" altLang="en-US" dirty="0" smtClean="0"/>
              <a:t>诊断日期</a:t>
            </a:r>
            <a:endParaRPr lang="zh-CN" altLang="en-US" dirty="0"/>
          </a:p>
        </p:txBody>
      </p:sp>
      <p:sp>
        <p:nvSpPr>
          <p:cNvPr id="6" name="左大括号 5"/>
          <p:cNvSpPr/>
          <p:nvPr/>
        </p:nvSpPr>
        <p:spPr bwMode="auto">
          <a:xfrm>
            <a:off x="8110736" y="2852936"/>
            <a:ext cx="183886" cy="1152128"/>
          </a:xfrm>
          <a:prstGeom prst="leftBrac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399548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bwMode="auto">
          <a:xfrm>
            <a:off x="3256825" y="1916832"/>
            <a:ext cx="3672408" cy="2512196"/>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18</a:t>
            </a:fld>
            <a:endParaRPr lang="en-US" altLang="zh-CN" dirty="0" smtClean="0">
              <a:solidFill>
                <a:srgbClr val="000000"/>
              </a:solidFill>
              <a:latin typeface="Arial" charset="0"/>
            </a:endParaRPr>
          </a:p>
        </p:txBody>
      </p:sp>
      <p:sp>
        <p:nvSpPr>
          <p:cNvPr id="2" name="椭圆 1"/>
          <p:cNvSpPr/>
          <p:nvPr/>
        </p:nvSpPr>
        <p:spPr bwMode="auto">
          <a:xfrm>
            <a:off x="3015941" y="4725144"/>
            <a:ext cx="3058219" cy="1538740"/>
          </a:xfrm>
          <a:prstGeom prst="ellipse">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smtClean="0">
              <a:ln>
                <a:noFill/>
              </a:ln>
              <a:solidFill>
                <a:schemeClr val="tx1"/>
              </a:solidFill>
              <a:effectLst/>
              <a:latin typeface="Arial" charset="0"/>
              <a:ea typeface="宋体" charset="-122"/>
            </a:endParaRPr>
          </a:p>
        </p:txBody>
      </p:sp>
      <p:sp>
        <p:nvSpPr>
          <p:cNvPr id="3" name="椭圆 2"/>
          <p:cNvSpPr/>
          <p:nvPr/>
        </p:nvSpPr>
        <p:spPr bwMode="auto">
          <a:xfrm>
            <a:off x="3059832" y="5067187"/>
            <a:ext cx="1458290" cy="922171"/>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9" name="椭圆 8"/>
          <p:cNvSpPr/>
          <p:nvPr/>
        </p:nvSpPr>
        <p:spPr bwMode="auto">
          <a:xfrm>
            <a:off x="4565471" y="5054290"/>
            <a:ext cx="1440431" cy="96247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5" name="椭圆 4"/>
          <p:cNvSpPr/>
          <p:nvPr/>
        </p:nvSpPr>
        <p:spPr bwMode="auto">
          <a:xfrm>
            <a:off x="3117950" y="5388748"/>
            <a:ext cx="673057" cy="451082"/>
          </a:xfrm>
          <a:prstGeom prst="ellipse">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smtClean="0">
              <a:ln>
                <a:noFill/>
              </a:ln>
              <a:solidFill>
                <a:schemeClr val="tx1"/>
              </a:solidFill>
              <a:effectLst/>
              <a:latin typeface="Arial" charset="0"/>
              <a:ea typeface="宋体" charset="-122"/>
            </a:endParaRPr>
          </a:p>
        </p:txBody>
      </p:sp>
      <p:sp>
        <p:nvSpPr>
          <p:cNvPr id="11" name="椭圆 10"/>
          <p:cNvSpPr/>
          <p:nvPr/>
        </p:nvSpPr>
        <p:spPr bwMode="auto">
          <a:xfrm>
            <a:off x="3791007" y="5475964"/>
            <a:ext cx="589419" cy="363866"/>
          </a:xfrm>
          <a:prstGeom prst="ellipse">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12" name="椭圆 11"/>
          <p:cNvSpPr/>
          <p:nvPr/>
        </p:nvSpPr>
        <p:spPr bwMode="auto">
          <a:xfrm>
            <a:off x="4692855" y="5386249"/>
            <a:ext cx="1164458" cy="630511"/>
          </a:xfrm>
          <a:prstGeom prst="ellipse">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13" name="椭圆 12"/>
          <p:cNvSpPr/>
          <p:nvPr/>
        </p:nvSpPr>
        <p:spPr bwMode="auto">
          <a:xfrm>
            <a:off x="4696287" y="5475963"/>
            <a:ext cx="673057" cy="451082"/>
          </a:xfrm>
          <a:prstGeom prst="ellipse">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6" name="TextBox 5"/>
          <p:cNvSpPr txBox="1"/>
          <p:nvPr/>
        </p:nvSpPr>
        <p:spPr>
          <a:xfrm>
            <a:off x="3850985" y="4791668"/>
            <a:ext cx="1682642" cy="307777"/>
          </a:xfrm>
          <a:prstGeom prst="rect">
            <a:avLst/>
          </a:prstGeom>
          <a:noFill/>
        </p:spPr>
        <p:txBody>
          <a:bodyPr wrap="square" rtlCol="0">
            <a:spAutoFit/>
          </a:bodyPr>
          <a:lstStyle/>
          <a:p>
            <a:r>
              <a:rPr lang="zh-CN" altLang="en-US" sz="1400" dirty="0" smtClean="0"/>
              <a:t>数据库 </a:t>
            </a:r>
            <a:r>
              <a:rPr lang="en-US" altLang="zh-CN" sz="1400" dirty="0" smtClean="0"/>
              <a:t>Database</a:t>
            </a:r>
            <a:endParaRPr lang="zh-CN" altLang="en-US" sz="1400" dirty="0"/>
          </a:p>
        </p:txBody>
      </p:sp>
      <p:sp>
        <p:nvSpPr>
          <p:cNvPr id="7" name="TextBox 6"/>
          <p:cNvSpPr txBox="1"/>
          <p:nvPr/>
        </p:nvSpPr>
        <p:spPr>
          <a:xfrm>
            <a:off x="3208198" y="5475964"/>
            <a:ext cx="602599" cy="307777"/>
          </a:xfrm>
          <a:prstGeom prst="rect">
            <a:avLst/>
          </a:prstGeom>
          <a:noFill/>
        </p:spPr>
        <p:txBody>
          <a:bodyPr wrap="square" rtlCol="0">
            <a:spAutoFit/>
          </a:bodyPr>
          <a:lstStyle/>
          <a:p>
            <a:r>
              <a:rPr lang="zh-CN" altLang="en-US" sz="1400" dirty="0"/>
              <a:t>文档</a:t>
            </a:r>
          </a:p>
        </p:txBody>
      </p:sp>
      <p:sp>
        <p:nvSpPr>
          <p:cNvPr id="8" name="TextBox 7"/>
          <p:cNvSpPr txBox="1"/>
          <p:nvPr/>
        </p:nvSpPr>
        <p:spPr>
          <a:xfrm>
            <a:off x="3094318" y="5186737"/>
            <a:ext cx="1514377" cy="307777"/>
          </a:xfrm>
          <a:prstGeom prst="rect">
            <a:avLst/>
          </a:prstGeom>
          <a:noFill/>
        </p:spPr>
        <p:txBody>
          <a:bodyPr wrap="square" rtlCol="0">
            <a:spAutoFit/>
          </a:bodyPr>
          <a:lstStyle/>
          <a:p>
            <a:r>
              <a:rPr lang="zh-CN" altLang="en-US" sz="1400" dirty="0" smtClean="0"/>
              <a:t>集合 </a:t>
            </a:r>
            <a:r>
              <a:rPr lang="en-US" altLang="zh-CN" sz="1400" dirty="0" smtClean="0"/>
              <a:t>Collection</a:t>
            </a:r>
            <a:endParaRPr lang="zh-CN" altLang="en-US" sz="1400" dirty="0"/>
          </a:p>
        </p:txBody>
      </p:sp>
      <p:sp>
        <p:nvSpPr>
          <p:cNvPr id="17" name="TextBox 16"/>
          <p:cNvSpPr txBox="1"/>
          <p:nvPr/>
        </p:nvSpPr>
        <p:spPr>
          <a:xfrm>
            <a:off x="3767926" y="5519493"/>
            <a:ext cx="730570" cy="307777"/>
          </a:xfrm>
          <a:prstGeom prst="rect">
            <a:avLst/>
          </a:prstGeom>
          <a:noFill/>
        </p:spPr>
        <p:txBody>
          <a:bodyPr wrap="square" rtlCol="0">
            <a:spAutoFit/>
          </a:bodyPr>
          <a:lstStyle/>
          <a:p>
            <a:r>
              <a:rPr lang="zh-CN" altLang="en-US" sz="1400" dirty="0"/>
              <a:t>文档</a:t>
            </a:r>
          </a:p>
        </p:txBody>
      </p:sp>
      <p:sp>
        <p:nvSpPr>
          <p:cNvPr id="18" name="TextBox 17"/>
          <p:cNvSpPr txBox="1"/>
          <p:nvPr/>
        </p:nvSpPr>
        <p:spPr>
          <a:xfrm>
            <a:off x="5355831" y="5566167"/>
            <a:ext cx="688079" cy="307777"/>
          </a:xfrm>
          <a:prstGeom prst="rect">
            <a:avLst/>
          </a:prstGeom>
          <a:noFill/>
        </p:spPr>
        <p:txBody>
          <a:bodyPr wrap="square" rtlCol="0">
            <a:spAutoFit/>
          </a:bodyPr>
          <a:lstStyle/>
          <a:p>
            <a:r>
              <a:rPr lang="zh-CN" altLang="en-US" sz="1400" dirty="0"/>
              <a:t>文档</a:t>
            </a:r>
          </a:p>
        </p:txBody>
      </p:sp>
      <p:sp>
        <p:nvSpPr>
          <p:cNvPr id="19" name="TextBox 18"/>
          <p:cNvSpPr txBox="1"/>
          <p:nvPr/>
        </p:nvSpPr>
        <p:spPr>
          <a:xfrm>
            <a:off x="4746159" y="5533007"/>
            <a:ext cx="588926" cy="307777"/>
          </a:xfrm>
          <a:prstGeom prst="rect">
            <a:avLst/>
          </a:prstGeom>
          <a:noFill/>
        </p:spPr>
        <p:txBody>
          <a:bodyPr wrap="square" rtlCol="0">
            <a:spAutoFit/>
          </a:bodyPr>
          <a:lstStyle/>
          <a:p>
            <a:r>
              <a:rPr lang="zh-CN" altLang="en-US" sz="1400" dirty="0"/>
              <a:t>文档</a:t>
            </a:r>
          </a:p>
        </p:txBody>
      </p:sp>
      <p:sp>
        <p:nvSpPr>
          <p:cNvPr id="20" name="TextBox 19"/>
          <p:cNvSpPr txBox="1"/>
          <p:nvPr/>
        </p:nvSpPr>
        <p:spPr>
          <a:xfrm>
            <a:off x="4661784" y="5166821"/>
            <a:ext cx="1714175" cy="307777"/>
          </a:xfrm>
          <a:prstGeom prst="rect">
            <a:avLst/>
          </a:prstGeom>
          <a:noFill/>
        </p:spPr>
        <p:txBody>
          <a:bodyPr wrap="square" rtlCol="0">
            <a:spAutoFit/>
          </a:bodyPr>
          <a:lstStyle/>
          <a:p>
            <a:r>
              <a:rPr lang="zh-CN" altLang="en-US" sz="1400" dirty="0" smtClean="0"/>
              <a:t>集合 </a:t>
            </a:r>
            <a:r>
              <a:rPr lang="en-US" altLang="zh-CN" sz="1400" dirty="0" smtClean="0"/>
              <a:t>Collection</a:t>
            </a:r>
            <a:endParaRPr lang="zh-CN" altLang="en-US" sz="1400" dirty="0"/>
          </a:p>
        </p:txBody>
      </p:sp>
      <p:pic>
        <p:nvPicPr>
          <p:cNvPr id="27" name="Picture 2" descr="D:\毕设\pictrute\dat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8611" y="1853016"/>
            <a:ext cx="2009979" cy="1440529"/>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直接箭头连接符 29"/>
          <p:cNvCxnSpPr/>
          <p:nvPr/>
        </p:nvCxnSpPr>
        <p:spPr bwMode="auto">
          <a:xfrm flipH="1" flipV="1">
            <a:off x="4426125" y="4022393"/>
            <a:ext cx="584990" cy="1482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1" name="直接箭头连接符 30"/>
          <p:cNvCxnSpPr/>
          <p:nvPr/>
        </p:nvCxnSpPr>
        <p:spPr bwMode="auto">
          <a:xfrm flipH="1">
            <a:off x="4427216" y="2772378"/>
            <a:ext cx="545774" cy="1476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3" name="矩形 32"/>
          <p:cNvSpPr/>
          <p:nvPr/>
        </p:nvSpPr>
        <p:spPr bwMode="auto">
          <a:xfrm>
            <a:off x="5002367" y="3570900"/>
            <a:ext cx="703718" cy="72793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57350" name="TextBox 57349"/>
          <p:cNvSpPr txBox="1"/>
          <p:nvPr/>
        </p:nvSpPr>
        <p:spPr>
          <a:xfrm>
            <a:off x="772386" y="1412776"/>
            <a:ext cx="1811714" cy="369332"/>
          </a:xfrm>
          <a:prstGeom prst="rect">
            <a:avLst/>
          </a:prstGeom>
          <a:noFill/>
        </p:spPr>
        <p:txBody>
          <a:bodyPr wrap="none" lIns="91440" tIns="45720" rIns="91440" bIns="45720">
            <a:spAutoFit/>
          </a:bodyPr>
          <a:lstStyle>
            <a:defPPr>
              <a:defRPr lang="zh-CN"/>
            </a:defPPr>
            <a:lvl1pPr algn="ctr">
              <a:defRPr b="1">
                <a:ln w="1905"/>
                <a:solidFill>
                  <a:srgbClr val="0070C0"/>
                </a:solidFill>
                <a:effectLst>
                  <a:innerShdw blurRad="69850" dist="43180" dir="5400000">
                    <a:srgbClr val="000000">
                      <a:alpha val="65000"/>
                    </a:srgbClr>
                  </a:innerShdw>
                </a:effectLst>
              </a:defRPr>
            </a:lvl1pPr>
          </a:lstStyle>
          <a:p>
            <a:r>
              <a:rPr lang="zh-CN" altLang="en-US" dirty="0" smtClean="0">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rPr>
              <a:t>关系型数据</a:t>
            </a:r>
            <a:r>
              <a:rPr lang="zh-CN" altLang="en-US" dirty="0">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rPr>
              <a:t>表达</a:t>
            </a:r>
          </a:p>
        </p:txBody>
      </p:sp>
      <p:sp>
        <p:nvSpPr>
          <p:cNvPr id="35" name="标题 1"/>
          <p:cNvSpPr txBox="1">
            <a:spLocks/>
          </p:cNvSpPr>
          <p:nvPr/>
        </p:nvSpPr>
        <p:spPr bwMode="auto">
          <a:xfrm>
            <a:off x="312825" y="188640"/>
            <a:ext cx="8229600" cy="6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2</a:t>
            </a:r>
            <a:r>
              <a:rPr lang="en-US" altLang="zh-CN" sz="2800" b="1" dirty="0">
                <a:solidFill>
                  <a:srgbClr val="FFFFFF"/>
                </a:solidFill>
                <a:latin typeface="Times New Roman" pitchFamily="18" charset="0"/>
                <a:ea typeface="黑体" pitchFamily="49" charset="-122"/>
                <a:cs typeface="Times New Roman" pitchFamily="18" charset="0"/>
              </a:rPr>
              <a:t>. </a:t>
            </a:r>
            <a:r>
              <a:rPr lang="zh-CN" altLang="en-US" sz="2800" b="1" dirty="0" smtClean="0">
                <a:solidFill>
                  <a:srgbClr val="FFFFFF"/>
                </a:solidFill>
                <a:latin typeface="Times New Roman" pitchFamily="18" charset="0"/>
                <a:ea typeface="黑体" pitchFamily="49" charset="-122"/>
                <a:cs typeface="Times New Roman" pitchFamily="18" charset="0"/>
              </a:rPr>
              <a:t>数据存储模式设计</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1" name="流程图: 过程 20"/>
          <p:cNvSpPr/>
          <p:nvPr/>
        </p:nvSpPr>
        <p:spPr bwMode="auto">
          <a:xfrm>
            <a:off x="3707904" y="2304949"/>
            <a:ext cx="721235" cy="1910351"/>
          </a:xfrm>
          <a:prstGeom prst="flowChart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24" name="流程图: 过程 23"/>
          <p:cNvSpPr/>
          <p:nvPr/>
        </p:nvSpPr>
        <p:spPr bwMode="auto">
          <a:xfrm>
            <a:off x="3707904" y="2316477"/>
            <a:ext cx="718221" cy="297924"/>
          </a:xfrm>
          <a:prstGeom prst="flowChart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40" name="TextBox 39"/>
          <p:cNvSpPr txBox="1"/>
          <p:nvPr/>
        </p:nvSpPr>
        <p:spPr>
          <a:xfrm>
            <a:off x="3742542" y="2326939"/>
            <a:ext cx="710836" cy="276999"/>
          </a:xfrm>
          <a:prstGeom prst="rect">
            <a:avLst/>
          </a:prstGeom>
          <a:noFill/>
        </p:spPr>
        <p:txBody>
          <a:bodyPr wrap="square" rtlCol="0">
            <a:spAutoFit/>
          </a:bodyPr>
          <a:lstStyle/>
          <a:p>
            <a:r>
              <a:rPr lang="zh-CN" altLang="en-US" sz="1200" dirty="0" smtClean="0"/>
              <a:t>病人类</a:t>
            </a:r>
            <a:endParaRPr lang="zh-CN" altLang="en-US" sz="1200" dirty="0"/>
          </a:p>
        </p:txBody>
      </p:sp>
      <p:sp>
        <p:nvSpPr>
          <p:cNvPr id="25" name="流程图: 过程 24"/>
          <p:cNvSpPr/>
          <p:nvPr/>
        </p:nvSpPr>
        <p:spPr bwMode="auto">
          <a:xfrm>
            <a:off x="4964368" y="2362643"/>
            <a:ext cx="624867" cy="613949"/>
          </a:xfrm>
          <a:prstGeom prst="flowChart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26" name="流程图: 过程 25"/>
          <p:cNvSpPr/>
          <p:nvPr/>
        </p:nvSpPr>
        <p:spPr bwMode="auto">
          <a:xfrm>
            <a:off x="4972990" y="2373748"/>
            <a:ext cx="616245" cy="268665"/>
          </a:xfrm>
          <a:prstGeom prst="flowChart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43" name="TextBox 42"/>
          <p:cNvSpPr txBox="1"/>
          <p:nvPr/>
        </p:nvSpPr>
        <p:spPr>
          <a:xfrm>
            <a:off x="4951315" y="2367752"/>
            <a:ext cx="687121" cy="261610"/>
          </a:xfrm>
          <a:prstGeom prst="rect">
            <a:avLst/>
          </a:prstGeom>
          <a:noFill/>
        </p:spPr>
        <p:txBody>
          <a:bodyPr wrap="square" rtlCol="0">
            <a:spAutoFit/>
          </a:bodyPr>
          <a:lstStyle/>
          <a:p>
            <a:r>
              <a:rPr lang="zh-CN" altLang="en-US" sz="1100" dirty="0" smtClean="0"/>
              <a:t>病史类</a:t>
            </a:r>
            <a:endParaRPr lang="zh-CN" altLang="en-US" sz="1100" dirty="0"/>
          </a:p>
        </p:txBody>
      </p:sp>
      <p:sp>
        <p:nvSpPr>
          <p:cNvPr id="57348" name="流程图: 过程 57347"/>
          <p:cNvSpPr/>
          <p:nvPr/>
        </p:nvSpPr>
        <p:spPr bwMode="auto">
          <a:xfrm>
            <a:off x="5002366" y="3570900"/>
            <a:ext cx="703718" cy="363968"/>
          </a:xfrm>
          <a:prstGeom prst="flowChart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57351" name="TextBox 57350"/>
          <p:cNvSpPr txBox="1"/>
          <p:nvPr/>
        </p:nvSpPr>
        <p:spPr>
          <a:xfrm>
            <a:off x="4993682" y="3549437"/>
            <a:ext cx="806926" cy="430887"/>
          </a:xfrm>
          <a:prstGeom prst="rect">
            <a:avLst/>
          </a:prstGeom>
          <a:noFill/>
        </p:spPr>
        <p:txBody>
          <a:bodyPr wrap="square" rtlCol="0">
            <a:spAutoFit/>
          </a:bodyPr>
          <a:lstStyle/>
          <a:p>
            <a:r>
              <a:rPr lang="zh-CN" altLang="en-US" sz="1100" dirty="0" smtClean="0"/>
              <a:t>问诊</a:t>
            </a:r>
            <a:endParaRPr lang="en-US" altLang="zh-CN" sz="1100" dirty="0" smtClean="0"/>
          </a:p>
          <a:p>
            <a:r>
              <a:rPr lang="zh-CN" altLang="en-US" sz="1100" dirty="0" smtClean="0"/>
              <a:t>信息类</a:t>
            </a:r>
            <a:endParaRPr lang="zh-CN" altLang="en-US" sz="1100" dirty="0"/>
          </a:p>
        </p:txBody>
      </p:sp>
      <p:sp>
        <p:nvSpPr>
          <p:cNvPr id="57353" name="左大括号 57352"/>
          <p:cNvSpPr/>
          <p:nvPr/>
        </p:nvSpPr>
        <p:spPr bwMode="auto">
          <a:xfrm>
            <a:off x="5676796" y="2235249"/>
            <a:ext cx="259758" cy="695436"/>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0" name="左大括号 49"/>
          <p:cNvSpPr/>
          <p:nvPr/>
        </p:nvSpPr>
        <p:spPr bwMode="auto">
          <a:xfrm>
            <a:off x="5710915" y="3201428"/>
            <a:ext cx="259758" cy="1147518"/>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54" name="圆角矩形 57353"/>
          <p:cNvSpPr/>
          <p:nvPr/>
        </p:nvSpPr>
        <p:spPr bwMode="auto">
          <a:xfrm>
            <a:off x="5969072" y="2077497"/>
            <a:ext cx="805736" cy="315502"/>
          </a:xfrm>
          <a:prstGeom prst="roundRect">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57355" name="TextBox 57354"/>
          <p:cNvSpPr txBox="1"/>
          <p:nvPr/>
        </p:nvSpPr>
        <p:spPr>
          <a:xfrm>
            <a:off x="6054728" y="2090753"/>
            <a:ext cx="720080" cy="276999"/>
          </a:xfrm>
          <a:prstGeom prst="rect">
            <a:avLst/>
          </a:prstGeom>
          <a:noFill/>
        </p:spPr>
        <p:txBody>
          <a:bodyPr wrap="square" rtlCol="0">
            <a:spAutoFit/>
          </a:bodyPr>
          <a:lstStyle/>
          <a:p>
            <a:r>
              <a:rPr lang="zh-CN" altLang="en-US" sz="1200" dirty="0" smtClean="0"/>
              <a:t>个人史</a:t>
            </a:r>
            <a:endParaRPr lang="zh-CN" altLang="en-US" sz="1200" dirty="0"/>
          </a:p>
        </p:txBody>
      </p:sp>
      <p:sp>
        <p:nvSpPr>
          <p:cNvPr id="54" name="圆角矩形 53"/>
          <p:cNvSpPr/>
          <p:nvPr/>
        </p:nvSpPr>
        <p:spPr bwMode="auto">
          <a:xfrm>
            <a:off x="5957729" y="2642413"/>
            <a:ext cx="805736" cy="315502"/>
          </a:xfrm>
          <a:prstGeom prst="roundRect">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55" name="TextBox 54"/>
          <p:cNvSpPr txBox="1"/>
          <p:nvPr/>
        </p:nvSpPr>
        <p:spPr>
          <a:xfrm>
            <a:off x="5994053" y="2681200"/>
            <a:ext cx="720080" cy="276999"/>
          </a:xfrm>
          <a:prstGeom prst="rect">
            <a:avLst/>
          </a:prstGeom>
          <a:noFill/>
        </p:spPr>
        <p:txBody>
          <a:bodyPr wrap="square" rtlCol="0">
            <a:spAutoFit/>
          </a:bodyPr>
          <a:lstStyle/>
          <a:p>
            <a:r>
              <a:rPr lang="zh-CN" altLang="en-US" sz="1200" dirty="0"/>
              <a:t>家族</a:t>
            </a:r>
            <a:r>
              <a:rPr lang="zh-CN" altLang="en-US" sz="1200" dirty="0" smtClean="0"/>
              <a:t>史</a:t>
            </a:r>
            <a:endParaRPr lang="zh-CN" altLang="en-US" sz="1200" dirty="0"/>
          </a:p>
        </p:txBody>
      </p:sp>
      <p:sp>
        <p:nvSpPr>
          <p:cNvPr id="57" name="圆角矩形 56"/>
          <p:cNvSpPr/>
          <p:nvPr/>
        </p:nvSpPr>
        <p:spPr bwMode="auto">
          <a:xfrm>
            <a:off x="6051151" y="3110863"/>
            <a:ext cx="618892" cy="315502"/>
          </a:xfrm>
          <a:prstGeom prst="roundRect">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58" name="TextBox 57"/>
          <p:cNvSpPr txBox="1"/>
          <p:nvPr/>
        </p:nvSpPr>
        <p:spPr>
          <a:xfrm>
            <a:off x="6112146" y="3134805"/>
            <a:ext cx="720080" cy="276999"/>
          </a:xfrm>
          <a:prstGeom prst="rect">
            <a:avLst/>
          </a:prstGeom>
          <a:noFill/>
        </p:spPr>
        <p:txBody>
          <a:bodyPr wrap="square" rtlCol="0">
            <a:spAutoFit/>
          </a:bodyPr>
          <a:lstStyle/>
          <a:p>
            <a:r>
              <a:rPr lang="zh-CN" altLang="en-US" sz="1200" dirty="0"/>
              <a:t>观察</a:t>
            </a:r>
          </a:p>
        </p:txBody>
      </p:sp>
      <p:sp>
        <p:nvSpPr>
          <p:cNvPr id="59" name="圆角矩形 58"/>
          <p:cNvSpPr/>
          <p:nvPr/>
        </p:nvSpPr>
        <p:spPr bwMode="auto">
          <a:xfrm>
            <a:off x="6043385" y="3587879"/>
            <a:ext cx="713822" cy="315502"/>
          </a:xfrm>
          <a:prstGeom prst="roundRect">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57356" name="TextBox 57355"/>
          <p:cNvSpPr txBox="1"/>
          <p:nvPr/>
        </p:nvSpPr>
        <p:spPr>
          <a:xfrm>
            <a:off x="6045316" y="3626382"/>
            <a:ext cx="808055" cy="276999"/>
          </a:xfrm>
          <a:prstGeom prst="rect">
            <a:avLst/>
          </a:prstGeom>
          <a:noFill/>
        </p:spPr>
        <p:txBody>
          <a:bodyPr wrap="square" rtlCol="0">
            <a:spAutoFit/>
          </a:bodyPr>
          <a:lstStyle/>
          <a:p>
            <a:r>
              <a:rPr lang="zh-CN" altLang="en-US" sz="1200" dirty="0" smtClean="0"/>
              <a:t>诊疗结论</a:t>
            </a:r>
            <a:endParaRPr lang="zh-CN" altLang="en-US" sz="1200" dirty="0"/>
          </a:p>
        </p:txBody>
      </p:sp>
      <p:sp>
        <p:nvSpPr>
          <p:cNvPr id="57357" name="圆角矩形 57356"/>
          <p:cNvSpPr/>
          <p:nvPr/>
        </p:nvSpPr>
        <p:spPr bwMode="auto">
          <a:xfrm>
            <a:off x="6009571" y="4029805"/>
            <a:ext cx="753894" cy="358315"/>
          </a:xfrm>
          <a:prstGeom prst="roundRect">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dirty="0">
              <a:latin typeface="Arial" charset="0"/>
              <a:ea typeface="宋体" charset="-122"/>
            </a:endParaRPr>
          </a:p>
        </p:txBody>
      </p:sp>
      <p:sp>
        <p:nvSpPr>
          <p:cNvPr id="57358" name="TextBox 57357"/>
          <p:cNvSpPr txBox="1"/>
          <p:nvPr/>
        </p:nvSpPr>
        <p:spPr>
          <a:xfrm>
            <a:off x="6009571" y="4070462"/>
            <a:ext cx="925231" cy="276999"/>
          </a:xfrm>
          <a:prstGeom prst="rect">
            <a:avLst/>
          </a:prstGeom>
          <a:noFill/>
        </p:spPr>
        <p:txBody>
          <a:bodyPr wrap="square" rtlCol="0">
            <a:spAutoFit/>
          </a:bodyPr>
          <a:lstStyle/>
          <a:p>
            <a:r>
              <a:rPr lang="zh-CN" altLang="en-US" sz="1200" dirty="0" smtClean="0"/>
              <a:t>诊疗方案</a:t>
            </a:r>
            <a:endParaRPr lang="zh-CN" altLang="en-US" sz="1200" dirty="0"/>
          </a:p>
        </p:txBody>
      </p:sp>
      <p:sp>
        <p:nvSpPr>
          <p:cNvPr id="63" name="AutoShape 105"/>
          <p:cNvSpPr>
            <a:spLocks noChangeArrowheads="1"/>
          </p:cNvSpPr>
          <p:nvPr/>
        </p:nvSpPr>
        <p:spPr bwMode="auto">
          <a:xfrm>
            <a:off x="7430707" y="2403043"/>
            <a:ext cx="1111718" cy="1904039"/>
          </a:xfrm>
          <a:prstGeom prst="wedgeRoundRectCallout">
            <a:avLst>
              <a:gd name="adj1" fmla="val -124258"/>
              <a:gd name="adj2" fmla="val -6146"/>
              <a:gd name="adj3" fmla="val 16667"/>
            </a:avLst>
          </a:prstGeom>
          <a:solidFill>
            <a:srgbClr val="F2F0F4"/>
          </a:solidFill>
          <a:ln w="9525">
            <a:noFill/>
            <a:miter lim="800000"/>
            <a:headEnd/>
            <a:tailEnd/>
          </a:ln>
        </p:spPr>
        <p:txBody>
          <a:bodyPr wrap="none" anchor="ctr"/>
          <a:lstStyle/>
          <a:p>
            <a:pPr algn="ctr">
              <a:defRPr/>
            </a:pPr>
            <a:endParaRPr kumimoji="1" lang="zh-CN" altLang="zh-CN" baseline="-20000" dirty="0" smtClean="0">
              <a:latin typeface="Times New Roman" pitchFamily="18" charset="0"/>
              <a:ea typeface="仿宋_GB2312" pitchFamily="49" charset="-122"/>
            </a:endParaRPr>
          </a:p>
          <a:p>
            <a:pPr algn="ctr">
              <a:defRPr/>
            </a:pPr>
            <a:endParaRPr kumimoji="1" lang="zh-CN" altLang="zh-CN" baseline="-20000" dirty="0">
              <a:latin typeface="Times New Roman" pitchFamily="18" charset="0"/>
              <a:ea typeface="仿宋_GB2312" pitchFamily="49" charset="-122"/>
            </a:endParaRPr>
          </a:p>
        </p:txBody>
      </p:sp>
      <p:sp>
        <p:nvSpPr>
          <p:cNvPr id="57364" name="TextBox 57363"/>
          <p:cNvSpPr txBox="1"/>
          <p:nvPr/>
        </p:nvSpPr>
        <p:spPr>
          <a:xfrm>
            <a:off x="4478109" y="2020439"/>
            <a:ext cx="473179" cy="261610"/>
          </a:xfrm>
          <a:prstGeom prst="rect">
            <a:avLst/>
          </a:prstGeom>
          <a:noFill/>
        </p:spPr>
        <p:txBody>
          <a:bodyPr wrap="square" rtlCol="0">
            <a:spAutoFit/>
          </a:bodyPr>
          <a:lstStyle>
            <a:defPPr>
              <a:defRPr lang="zh-CN"/>
            </a:defPPr>
            <a:lvl1pPr>
              <a:defRPr sz="1100"/>
            </a:lvl1pPr>
          </a:lstStyle>
          <a:p>
            <a:r>
              <a:rPr lang="zh-CN" altLang="en-US" dirty="0"/>
              <a:t>引用</a:t>
            </a:r>
          </a:p>
        </p:txBody>
      </p:sp>
      <p:sp>
        <p:nvSpPr>
          <p:cNvPr id="57365" name="TextBox 57364"/>
          <p:cNvSpPr txBox="1"/>
          <p:nvPr/>
        </p:nvSpPr>
        <p:spPr>
          <a:xfrm>
            <a:off x="5469109" y="2043339"/>
            <a:ext cx="488620" cy="261610"/>
          </a:xfrm>
          <a:prstGeom prst="rect">
            <a:avLst/>
          </a:prstGeom>
          <a:noFill/>
        </p:spPr>
        <p:txBody>
          <a:bodyPr wrap="square" rtlCol="0">
            <a:spAutoFit/>
          </a:bodyPr>
          <a:lstStyle/>
          <a:p>
            <a:r>
              <a:rPr lang="zh-CN" altLang="en-US" sz="1100" dirty="0" smtClean="0"/>
              <a:t>嵌入</a:t>
            </a:r>
            <a:endParaRPr lang="zh-CN" altLang="en-US" sz="1100" dirty="0"/>
          </a:p>
        </p:txBody>
      </p:sp>
      <p:sp>
        <p:nvSpPr>
          <p:cNvPr id="56" name="TextBox 55"/>
          <p:cNvSpPr txBox="1"/>
          <p:nvPr/>
        </p:nvSpPr>
        <p:spPr>
          <a:xfrm rot="16200000">
            <a:off x="6185432" y="2397281"/>
            <a:ext cx="298757" cy="369332"/>
          </a:xfrm>
          <a:prstGeom prst="rect">
            <a:avLst/>
          </a:prstGeom>
          <a:noFill/>
        </p:spPr>
        <p:txBody>
          <a:bodyPr wrap="square" rtlCol="0">
            <a:spAutoFit/>
          </a:bodyPr>
          <a:lstStyle/>
          <a:p>
            <a:r>
              <a:rPr lang="en-US" altLang="zh-CN" dirty="0" smtClean="0"/>
              <a:t>…</a:t>
            </a:r>
            <a:endParaRPr lang="zh-CN" altLang="en-US" dirty="0"/>
          </a:p>
        </p:txBody>
      </p:sp>
      <p:pic>
        <p:nvPicPr>
          <p:cNvPr id="5121" name="Picture 1" descr="C:\Users\FGJ\AppData\Roaming\Tencent\Users\794460205\QQ\WinTemp\RichOle\I@FNOW_G29M0_@CN~Z)HQ@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4324" y="3457637"/>
            <a:ext cx="1539265" cy="168239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4140618" y="1412776"/>
            <a:ext cx="1933542" cy="369332"/>
          </a:xfrm>
          <a:prstGeom prst="rect">
            <a:avLst/>
          </a:prstGeom>
          <a:noFill/>
        </p:spPr>
        <p:txBody>
          <a:bodyPr wrap="none" lIns="91440" tIns="45720" rIns="91440" bIns="45720">
            <a:spAutoFit/>
          </a:bodyPr>
          <a:lstStyle>
            <a:defPPr>
              <a:defRPr lang="zh-CN"/>
            </a:defPPr>
            <a:lvl1pPr algn="ctr">
              <a:defRPr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defRPr>
            </a:lvl1pPr>
          </a:lstStyle>
          <a:p>
            <a:r>
              <a:rPr lang="en-US" altLang="zh-CN" dirty="0" err="1">
                <a:latin typeface="+mn-ea"/>
              </a:rPr>
              <a:t>MongoDB</a:t>
            </a:r>
            <a:r>
              <a:rPr lang="zh-CN" altLang="en-US" dirty="0">
                <a:latin typeface="+mn-ea"/>
              </a:rPr>
              <a:t>数据表达</a:t>
            </a:r>
          </a:p>
        </p:txBody>
      </p:sp>
      <p:pic>
        <p:nvPicPr>
          <p:cNvPr id="2051" name="Picture 3" descr="C:\Users\FGJ\AppData\Roaming\Tencent\Users\794460205\QQ\WinTemp\RichOle\L{HMEAIP1}Q26$Q9VE2Y5]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24328" y="2526839"/>
            <a:ext cx="857432" cy="1629123"/>
          </a:xfrm>
          <a:prstGeom prst="rect">
            <a:avLst/>
          </a:prstGeom>
          <a:noFill/>
          <a:extLst>
            <a:ext uri="{909E8E84-426E-40DD-AFC4-6F175D3DCCD1}">
              <a14:hiddenFill xmlns:a14="http://schemas.microsoft.com/office/drawing/2010/main">
                <a:solidFill>
                  <a:srgbClr val="FFFFFF"/>
                </a:solidFill>
              </a14:hiddenFill>
            </a:ext>
          </a:extLst>
        </p:spPr>
      </p:pic>
      <p:sp>
        <p:nvSpPr>
          <p:cNvPr id="61" name="AutoShape 105"/>
          <p:cNvSpPr>
            <a:spLocks noChangeArrowheads="1"/>
          </p:cNvSpPr>
          <p:nvPr/>
        </p:nvSpPr>
        <p:spPr bwMode="auto">
          <a:xfrm>
            <a:off x="6653348" y="4618598"/>
            <a:ext cx="2101422" cy="1471684"/>
          </a:xfrm>
          <a:prstGeom prst="wedgeRoundRectCallout">
            <a:avLst>
              <a:gd name="adj1" fmla="val -52562"/>
              <a:gd name="adj2" fmla="val -141530"/>
              <a:gd name="adj3" fmla="val 16667"/>
            </a:avLst>
          </a:prstGeom>
          <a:solidFill>
            <a:srgbClr val="F2F0F4"/>
          </a:solidFill>
          <a:ln w="9525">
            <a:noFill/>
            <a:miter lim="800000"/>
            <a:headEnd/>
            <a:tailEnd/>
          </a:ln>
        </p:spPr>
        <p:txBody>
          <a:bodyPr wrap="none" anchor="ctr"/>
          <a:lstStyle/>
          <a:p>
            <a:pPr algn="ctr">
              <a:defRPr/>
            </a:pPr>
            <a:endParaRPr kumimoji="1" lang="zh-CN" altLang="zh-CN" baseline="-20000" dirty="0" smtClean="0">
              <a:latin typeface="Times New Roman" pitchFamily="18" charset="0"/>
              <a:ea typeface="仿宋_GB2312" pitchFamily="49" charset="-122"/>
            </a:endParaRPr>
          </a:p>
          <a:p>
            <a:pPr algn="ctr">
              <a:defRPr/>
            </a:pPr>
            <a:endParaRPr kumimoji="1" lang="zh-CN" altLang="zh-CN" baseline="-20000" dirty="0">
              <a:latin typeface="Times New Roman" pitchFamily="18" charset="0"/>
              <a:ea typeface="仿宋_GB2312" pitchFamily="49" charset="-122"/>
            </a:endParaRPr>
          </a:p>
        </p:txBody>
      </p:sp>
      <p:pic>
        <p:nvPicPr>
          <p:cNvPr id="62" name="Picture 2" descr="C:\Users\FGJ\AppData\Roaming\Tencent\Users\794460205\QQ\WinTemp\RichOle\K}WJU}BAW[H[QK[JSTCNNAS.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39413" y="4841439"/>
            <a:ext cx="1929292" cy="1089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45528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8467" y="2178699"/>
            <a:ext cx="10668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2425" y="3167063"/>
            <a:ext cx="8191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5393" y="1167382"/>
            <a:ext cx="8191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左大括号 1"/>
          <p:cNvSpPr/>
          <p:nvPr/>
        </p:nvSpPr>
        <p:spPr bwMode="auto">
          <a:xfrm>
            <a:off x="5004076" y="890356"/>
            <a:ext cx="526529" cy="1288343"/>
          </a:xfrm>
          <a:prstGeom prst="leftBrac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Calibri" pitchFamily="34" charset="0"/>
              <a:ea typeface="宋体" pitchFamily="2" charset="-122"/>
            </a:endParaRPr>
          </a:p>
        </p:txBody>
      </p:sp>
      <p:sp>
        <p:nvSpPr>
          <p:cNvPr id="6" name="左大括号 5"/>
          <p:cNvSpPr/>
          <p:nvPr/>
        </p:nvSpPr>
        <p:spPr bwMode="auto">
          <a:xfrm>
            <a:off x="4981575" y="2862810"/>
            <a:ext cx="511122" cy="1276395"/>
          </a:xfrm>
          <a:prstGeom prst="leftBrac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Calibri" pitchFamily="34" charset="0"/>
              <a:ea typeface="宋体" pitchFamily="2" charset="-122"/>
            </a:endParaRPr>
          </a:p>
        </p:txBody>
      </p:sp>
      <p:cxnSp>
        <p:nvCxnSpPr>
          <p:cNvPr id="7" name="直接箭头连接符 6"/>
          <p:cNvCxnSpPr>
            <a:stCxn id="1028" idx="1"/>
            <a:endCxn id="1026" idx="3"/>
          </p:cNvCxnSpPr>
          <p:nvPr/>
        </p:nvCxnSpPr>
        <p:spPr bwMode="auto">
          <a:xfrm flipH="1">
            <a:off x="3515267" y="1429320"/>
            <a:ext cx="670126" cy="101131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0" name="直接箭头连接符 9"/>
          <p:cNvCxnSpPr>
            <a:stCxn id="1027" idx="1"/>
            <a:endCxn id="1026" idx="3"/>
          </p:cNvCxnSpPr>
          <p:nvPr/>
        </p:nvCxnSpPr>
        <p:spPr bwMode="auto">
          <a:xfrm flipH="1" flipV="1">
            <a:off x="3515267" y="2440637"/>
            <a:ext cx="647158" cy="98836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6" name="TextBox 15"/>
          <p:cNvSpPr txBox="1"/>
          <p:nvPr/>
        </p:nvSpPr>
        <p:spPr>
          <a:xfrm>
            <a:off x="3494120" y="3063761"/>
            <a:ext cx="473179" cy="261610"/>
          </a:xfrm>
          <a:prstGeom prst="rect">
            <a:avLst/>
          </a:prstGeom>
          <a:noFill/>
        </p:spPr>
        <p:txBody>
          <a:bodyPr wrap="square" rtlCol="0">
            <a:spAutoFit/>
          </a:bodyPr>
          <a:lstStyle>
            <a:defPPr>
              <a:defRPr lang="zh-CN"/>
            </a:defPPr>
            <a:lvl1pPr>
              <a:defRPr sz="1100"/>
            </a:lvl1pPr>
          </a:lstStyle>
          <a:p>
            <a:r>
              <a:rPr lang="zh-CN" altLang="en-US" dirty="0"/>
              <a:t>引用</a:t>
            </a:r>
          </a:p>
        </p:txBody>
      </p:sp>
      <p:sp>
        <p:nvSpPr>
          <p:cNvPr id="17" name="TextBox 16"/>
          <p:cNvSpPr txBox="1"/>
          <p:nvPr/>
        </p:nvSpPr>
        <p:spPr>
          <a:xfrm>
            <a:off x="4992826" y="4234299"/>
            <a:ext cx="488620" cy="261610"/>
          </a:xfrm>
          <a:prstGeom prst="rect">
            <a:avLst/>
          </a:prstGeom>
          <a:noFill/>
        </p:spPr>
        <p:txBody>
          <a:bodyPr wrap="square" rtlCol="0">
            <a:spAutoFit/>
          </a:bodyPr>
          <a:lstStyle/>
          <a:p>
            <a:r>
              <a:rPr lang="zh-CN" altLang="en-US" sz="1100" dirty="0" smtClean="0"/>
              <a:t>嵌入</a:t>
            </a:r>
            <a:endParaRPr lang="zh-CN" altLang="en-US" sz="1100" dirty="0"/>
          </a:p>
        </p:txBody>
      </p:sp>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6662" y="1946029"/>
            <a:ext cx="6858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6662" y="1272589"/>
            <a:ext cx="6858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6662" y="643507"/>
            <a:ext cx="6858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88574" y="2823322"/>
            <a:ext cx="5619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81746" y="3841229"/>
            <a:ext cx="5619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Box 25"/>
          <p:cNvSpPr txBox="1"/>
          <p:nvPr/>
        </p:nvSpPr>
        <p:spPr>
          <a:xfrm rot="16200000">
            <a:off x="5740158" y="3388775"/>
            <a:ext cx="298757" cy="523220"/>
          </a:xfrm>
          <a:prstGeom prst="rect">
            <a:avLst/>
          </a:prstGeom>
          <a:noFill/>
        </p:spPr>
        <p:txBody>
          <a:bodyPr wrap="square" rtlCol="0">
            <a:spAutoFit/>
          </a:bodyPr>
          <a:lstStyle/>
          <a:p>
            <a:r>
              <a:rPr lang="en-US" altLang="zh-CN" sz="2800" dirty="0" smtClean="0"/>
              <a:t>…</a:t>
            </a:r>
            <a:endParaRPr lang="zh-CN" altLang="en-US" sz="2800" dirty="0"/>
          </a:p>
        </p:txBody>
      </p:sp>
      <p:sp>
        <p:nvSpPr>
          <p:cNvPr id="27" name="TextBox 26"/>
          <p:cNvSpPr txBox="1"/>
          <p:nvPr/>
        </p:nvSpPr>
        <p:spPr>
          <a:xfrm>
            <a:off x="3515267" y="1665659"/>
            <a:ext cx="473179" cy="261610"/>
          </a:xfrm>
          <a:prstGeom prst="rect">
            <a:avLst/>
          </a:prstGeom>
          <a:noFill/>
        </p:spPr>
        <p:txBody>
          <a:bodyPr wrap="square" rtlCol="0">
            <a:spAutoFit/>
          </a:bodyPr>
          <a:lstStyle>
            <a:defPPr>
              <a:defRPr lang="zh-CN"/>
            </a:defPPr>
            <a:lvl1pPr>
              <a:defRPr sz="1100"/>
            </a:lvl1pPr>
          </a:lstStyle>
          <a:p>
            <a:r>
              <a:rPr lang="zh-CN" altLang="en-US" dirty="0"/>
              <a:t>引用</a:t>
            </a:r>
          </a:p>
        </p:txBody>
      </p:sp>
      <p:sp>
        <p:nvSpPr>
          <p:cNvPr id="28" name="TextBox 27"/>
          <p:cNvSpPr txBox="1"/>
          <p:nvPr/>
        </p:nvSpPr>
        <p:spPr>
          <a:xfrm>
            <a:off x="5004076" y="2208294"/>
            <a:ext cx="488620" cy="261610"/>
          </a:xfrm>
          <a:prstGeom prst="rect">
            <a:avLst/>
          </a:prstGeom>
          <a:noFill/>
        </p:spPr>
        <p:txBody>
          <a:bodyPr wrap="square" rtlCol="0">
            <a:spAutoFit/>
          </a:bodyPr>
          <a:lstStyle/>
          <a:p>
            <a:r>
              <a:rPr lang="zh-CN" altLang="en-US" sz="1100" dirty="0" smtClean="0"/>
              <a:t>嵌入</a:t>
            </a:r>
            <a:endParaRPr lang="zh-CN" altLang="en-US" sz="1100" dirty="0"/>
          </a:p>
        </p:txBody>
      </p:sp>
    </p:spTree>
    <p:extLst>
      <p:ext uri="{BB962C8B-B14F-4D97-AF65-F5344CB8AC3E}">
        <p14:creationId xmlns:p14="http://schemas.microsoft.com/office/powerpoint/2010/main" val="2559699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bwMode="auto">
          <a:xfrm>
            <a:off x="3498850" y="1866999"/>
            <a:ext cx="4883150" cy="428625"/>
          </a:xfrm>
          <a:prstGeom prst="rect">
            <a:avLst/>
          </a:prstGeom>
          <a:solidFill>
            <a:schemeClr val="accent1">
              <a:lumMod val="9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面向社区的疾病诊断决策支持系统设计与开发</a:t>
            </a:r>
            <a:endParaRPr lang="zh-CN" altLang="en-US" sz="2800" b="1" dirty="0">
              <a:solidFill>
                <a:srgbClr val="FFFFFF"/>
              </a:solidFill>
              <a:latin typeface="Times New Roman" pitchFamily="18" charset="0"/>
              <a:ea typeface="黑体" pitchFamily="49" charset="-122"/>
              <a:cs typeface="Times New Roman" pitchFamily="18" charset="0"/>
            </a:endParaRPr>
          </a:p>
        </p:txBody>
      </p:sp>
      <p:grpSp>
        <p:nvGrpSpPr>
          <p:cNvPr id="18436" name="Group 4"/>
          <p:cNvGrpSpPr>
            <a:grpSpLocks/>
          </p:cNvGrpSpPr>
          <p:nvPr/>
        </p:nvGrpSpPr>
        <p:grpSpPr bwMode="auto">
          <a:xfrm>
            <a:off x="3176588" y="4103786"/>
            <a:ext cx="5205412" cy="571500"/>
            <a:chOff x="3176558" y="3957654"/>
            <a:chExt cx="5205442" cy="571504"/>
          </a:xfrm>
        </p:grpSpPr>
        <p:sp>
          <p:nvSpPr>
            <p:cNvPr id="33" name="矩形 32"/>
            <p:cNvSpPr/>
            <p:nvPr/>
          </p:nvSpPr>
          <p:spPr bwMode="auto">
            <a:xfrm>
              <a:off x="3475010" y="4029093"/>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18470" name="TextBox 39"/>
            <p:cNvSpPr txBox="1">
              <a:spLocks noChangeArrowheads="1"/>
            </p:cNvSpPr>
            <p:nvPr/>
          </p:nvSpPr>
          <p:spPr bwMode="auto">
            <a:xfrm>
              <a:off x="3733800" y="4059283"/>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老年痴呆症决策支持系统开发与评估</a:t>
              </a:r>
              <a:endParaRPr kumimoji="1" lang="en-US" altLang="zh-CN" b="1" dirty="0">
                <a:solidFill>
                  <a:srgbClr val="000000"/>
                </a:solidFill>
                <a:latin typeface="黑体" pitchFamily="49" charset="-122"/>
                <a:ea typeface="黑体" pitchFamily="49" charset="-122"/>
              </a:endParaRPr>
            </a:p>
          </p:txBody>
        </p:sp>
        <p:sp>
          <p:nvSpPr>
            <p:cNvPr id="32" name="菱形 31"/>
            <p:cNvSpPr/>
            <p:nvPr/>
          </p:nvSpPr>
          <p:spPr bwMode="auto">
            <a:xfrm>
              <a:off x="3176558" y="395765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18437" name="Group 2"/>
          <p:cNvGrpSpPr>
            <a:grpSpLocks/>
          </p:cNvGrpSpPr>
          <p:nvPr/>
        </p:nvGrpSpPr>
        <p:grpSpPr bwMode="auto">
          <a:xfrm>
            <a:off x="3176588" y="2565499"/>
            <a:ext cx="5205412" cy="571500"/>
            <a:chOff x="3176558" y="2386018"/>
            <a:chExt cx="5205442" cy="571504"/>
          </a:xfrm>
        </p:grpSpPr>
        <p:sp>
          <p:nvSpPr>
            <p:cNvPr id="20" name="矩形 19"/>
            <p:cNvSpPr/>
            <p:nvPr/>
          </p:nvSpPr>
          <p:spPr bwMode="auto">
            <a:xfrm>
              <a:off x="3498822" y="2457455"/>
              <a:ext cx="4883178"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21" name="菱形 20"/>
            <p:cNvSpPr/>
            <p:nvPr/>
          </p:nvSpPr>
          <p:spPr bwMode="auto">
            <a:xfrm>
              <a:off x="3176558" y="2386018"/>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18468" name="TextBox 36"/>
            <p:cNvSpPr txBox="1">
              <a:spLocks noChangeArrowheads="1"/>
            </p:cNvSpPr>
            <p:nvPr/>
          </p:nvSpPr>
          <p:spPr bwMode="auto">
            <a:xfrm>
              <a:off x="3733800" y="2487657"/>
              <a:ext cx="4366590"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系统框架设计</a:t>
              </a:r>
              <a:endParaRPr kumimoji="1" lang="en-US" altLang="zh-CN" b="1" dirty="0">
                <a:solidFill>
                  <a:srgbClr val="000000"/>
                </a:solidFill>
                <a:latin typeface="黑体" pitchFamily="49" charset="-122"/>
                <a:ea typeface="黑体" pitchFamily="49" charset="-122"/>
              </a:endParaRPr>
            </a:p>
          </p:txBody>
        </p:sp>
      </p:grpSp>
      <p:grpSp>
        <p:nvGrpSpPr>
          <p:cNvPr id="18438" name="Group 3"/>
          <p:cNvGrpSpPr>
            <a:grpSpLocks/>
          </p:cNvGrpSpPr>
          <p:nvPr/>
        </p:nvGrpSpPr>
        <p:grpSpPr bwMode="auto">
          <a:xfrm>
            <a:off x="3176588" y="3335435"/>
            <a:ext cx="5281612" cy="571500"/>
            <a:chOff x="3176558" y="3171836"/>
            <a:chExt cx="5281642" cy="571504"/>
          </a:xfrm>
        </p:grpSpPr>
        <p:sp>
          <p:nvSpPr>
            <p:cNvPr id="30" name="矩形 29"/>
            <p:cNvSpPr/>
            <p:nvPr/>
          </p:nvSpPr>
          <p:spPr bwMode="auto">
            <a:xfrm>
              <a:off x="3498822" y="3243276"/>
              <a:ext cx="4883178"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26" name="菱形 25"/>
            <p:cNvSpPr/>
            <p:nvPr/>
          </p:nvSpPr>
          <p:spPr bwMode="auto">
            <a:xfrm>
              <a:off x="3176558" y="3171836"/>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18463" name="TextBox 37"/>
            <p:cNvSpPr txBox="1">
              <a:spLocks noChangeArrowheads="1"/>
            </p:cNvSpPr>
            <p:nvPr/>
          </p:nvSpPr>
          <p:spPr bwMode="auto">
            <a:xfrm>
              <a:off x="3733800" y="3298871"/>
              <a:ext cx="4724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头痛决策支持系统开发与评估</a:t>
              </a:r>
            </a:p>
          </p:txBody>
        </p:sp>
      </p:gr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2</a:t>
            </a:fld>
            <a:endParaRPr lang="en-US" altLang="zh-CN" smtClean="0">
              <a:solidFill>
                <a:srgbClr val="000000"/>
              </a:solidFill>
              <a:latin typeface="Arial" charset="0"/>
            </a:endParaRPr>
          </a:p>
        </p:txBody>
      </p:sp>
      <p:sp>
        <p:nvSpPr>
          <p:cNvPr id="18443"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18444" name="Group 5"/>
          <p:cNvGrpSpPr>
            <a:grpSpLocks/>
          </p:cNvGrpSpPr>
          <p:nvPr/>
        </p:nvGrpSpPr>
        <p:grpSpPr bwMode="auto">
          <a:xfrm>
            <a:off x="3176588" y="4873724"/>
            <a:ext cx="5205412" cy="571500"/>
            <a:chOff x="3176558" y="4724400"/>
            <a:chExt cx="5205442" cy="571504"/>
          </a:xfrm>
        </p:grpSpPr>
        <p:sp>
          <p:nvSpPr>
            <p:cNvPr id="22" name="矩形 32"/>
            <p:cNvSpPr/>
            <p:nvPr/>
          </p:nvSpPr>
          <p:spPr bwMode="auto">
            <a:xfrm>
              <a:off x="3475010" y="4795837"/>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18455" name="TextBox 39"/>
            <p:cNvSpPr txBox="1">
              <a:spLocks noChangeArrowheads="1"/>
            </p:cNvSpPr>
            <p:nvPr/>
          </p:nvSpPr>
          <p:spPr bwMode="auto">
            <a:xfrm>
              <a:off x="3733800" y="4826029"/>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24" name="菱形 31"/>
            <p:cNvSpPr/>
            <p:nvPr/>
          </p:nvSpPr>
          <p:spPr bwMode="auto">
            <a:xfrm>
              <a:off x="3176558" y="4724400"/>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35" name="菱形 34"/>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4726694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20</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3.</a:t>
            </a:r>
            <a:r>
              <a:rPr lang="zh-CN" altLang="en-US" sz="2800" b="1" dirty="0" smtClean="0">
                <a:solidFill>
                  <a:srgbClr val="FFFFFF"/>
                </a:solidFill>
                <a:latin typeface="Times New Roman" pitchFamily="18" charset="0"/>
                <a:ea typeface="黑体" pitchFamily="49" charset="-122"/>
                <a:cs typeface="Times New Roman" pitchFamily="18" charset="0"/>
              </a:rPr>
              <a:t>推理引擎接口</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5129" name="Picture 9" descr="D:\basic tool\QQ\文档\794460205\Image\V80W4FCWR67A159ZC6(M_[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1222" y="3679876"/>
            <a:ext cx="726763" cy="299746"/>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D:\basic tool\QQ\文档\794460205\Image\]EYY03$7)IUL2_$DXFKX)Q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9154" y="3722482"/>
            <a:ext cx="633244" cy="242888"/>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3474" y="3686469"/>
            <a:ext cx="1430749" cy="462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321989" y="3779817"/>
            <a:ext cx="1735063" cy="369332"/>
          </a:xfrm>
          <a:prstGeom prst="rect">
            <a:avLst/>
          </a:prstGeom>
          <a:noFill/>
        </p:spPr>
        <p:txBody>
          <a:bodyPr wrap="square" rtlCol="0">
            <a:spAutoFit/>
          </a:bodyPr>
          <a:lstStyle/>
          <a:p>
            <a:r>
              <a:rPr lang="zh-CN" altLang="en-US" dirty="0" smtClean="0"/>
              <a:t>语言平台各异</a:t>
            </a:r>
            <a:endParaRPr lang="zh-CN" altLang="en-US" dirty="0"/>
          </a:p>
        </p:txBody>
      </p:sp>
      <p:pic>
        <p:nvPicPr>
          <p:cNvPr id="12" name="Picture 1" descr="C:\Users\FGJ\AppData\Roaming\Tencent\Users\794460205\QQ\WinTemp\RichOle\V$5}{0S`L0N10G@_L{4KCH5.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565" y="4631762"/>
            <a:ext cx="2327055" cy="1714652"/>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3419872" y="4797152"/>
            <a:ext cx="4572000" cy="1200329"/>
          </a:xfrm>
          <a:prstGeom prst="rect">
            <a:avLst/>
          </a:prstGeom>
        </p:spPr>
        <p:txBody>
          <a:bodyPr>
            <a:spAutoFit/>
          </a:bodyPr>
          <a:lstStyle/>
          <a:p>
            <a:r>
              <a:rPr lang="en-US" altLang="zh-CN" dirty="0" smtClean="0"/>
              <a:t>WebService</a:t>
            </a:r>
            <a:r>
              <a:rPr lang="zh-CN" altLang="en-US" dirty="0"/>
              <a:t>是一个</a:t>
            </a:r>
            <a:r>
              <a:rPr lang="en-US" altLang="zh-CN" dirty="0"/>
              <a:t>SOA</a:t>
            </a:r>
            <a:r>
              <a:rPr lang="zh-CN" altLang="en-US" dirty="0"/>
              <a:t>（面向服务的编程）的架构，它是不依赖于</a:t>
            </a:r>
            <a:r>
              <a:rPr lang="zh-CN" altLang="en-US" dirty="0" smtClean="0"/>
              <a:t>语言、平台</a:t>
            </a:r>
            <a:r>
              <a:rPr lang="zh-CN" altLang="en-US" dirty="0"/>
              <a:t>，可以</a:t>
            </a:r>
            <a:r>
              <a:rPr lang="zh-CN" altLang="en-US" dirty="0" smtClean="0"/>
              <a:t>实现通过</a:t>
            </a:r>
            <a:r>
              <a:rPr lang="en-US" altLang="zh-CN" dirty="0"/>
              <a:t>Internet</a:t>
            </a:r>
            <a:r>
              <a:rPr lang="zh-CN" altLang="en-US" dirty="0"/>
              <a:t>进行基于</a:t>
            </a:r>
            <a:r>
              <a:rPr lang="en-US" altLang="zh-CN" dirty="0"/>
              <a:t>Http</a:t>
            </a:r>
            <a:r>
              <a:rPr lang="zh-CN" altLang="en-US" dirty="0"/>
              <a:t>协议的网络应用间的交互</a:t>
            </a:r>
          </a:p>
        </p:txBody>
      </p:sp>
      <p:pic>
        <p:nvPicPr>
          <p:cNvPr id="5122" name="Picture 2" descr="D:\毕设\pictrute\安防.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90539" y="1844824"/>
            <a:ext cx="1750316" cy="1528545"/>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FGJ\AppData\Roaming\Tencent\Users\794460205\QQ\WinTemp\RichOle\CK)I2UB]C2PR4R`$AR`FCD2.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61859" y="1844823"/>
            <a:ext cx="2335624" cy="152854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418622" y="1287372"/>
            <a:ext cx="1820455" cy="307777"/>
          </a:xfrm>
          <a:prstGeom prst="rect">
            <a:avLst/>
          </a:prstGeom>
          <a:noFill/>
        </p:spPr>
        <p:txBody>
          <a:bodyPr wrap="square" rtlCol="0">
            <a:spAutoFit/>
          </a:bodyPr>
          <a:lstStyle/>
          <a:p>
            <a:r>
              <a:rPr lang="zh-CN" altLang="en-US" sz="1400" dirty="0" smtClean="0"/>
              <a:t>人工神经网络</a:t>
            </a:r>
            <a:endParaRPr lang="zh-CN" altLang="en-US" sz="1400" dirty="0"/>
          </a:p>
        </p:txBody>
      </p:sp>
      <p:sp>
        <p:nvSpPr>
          <p:cNvPr id="3" name="TextBox 2"/>
          <p:cNvSpPr txBox="1"/>
          <p:nvPr/>
        </p:nvSpPr>
        <p:spPr>
          <a:xfrm>
            <a:off x="4816246" y="1330639"/>
            <a:ext cx="1584176" cy="307777"/>
          </a:xfrm>
          <a:prstGeom prst="rect">
            <a:avLst/>
          </a:prstGeom>
          <a:noFill/>
        </p:spPr>
        <p:txBody>
          <a:bodyPr wrap="square" rtlCol="0">
            <a:spAutoFit/>
          </a:bodyPr>
          <a:lstStyle>
            <a:defPPr>
              <a:defRPr lang="zh-CN"/>
            </a:defPPr>
            <a:lvl1pPr>
              <a:defRPr sz="1400"/>
            </a:lvl1pPr>
          </a:lstStyle>
          <a:p>
            <a:r>
              <a:rPr lang="zh-CN" altLang="en-US" dirty="0"/>
              <a:t>贝叶斯网络</a:t>
            </a:r>
          </a:p>
        </p:txBody>
      </p:sp>
      <p:sp>
        <p:nvSpPr>
          <p:cNvPr id="5" name="TextBox 4"/>
          <p:cNvSpPr txBox="1"/>
          <p:nvPr/>
        </p:nvSpPr>
        <p:spPr>
          <a:xfrm>
            <a:off x="7207336" y="1410483"/>
            <a:ext cx="1224136" cy="307777"/>
          </a:xfrm>
          <a:prstGeom prst="rect">
            <a:avLst/>
          </a:prstGeom>
          <a:noFill/>
        </p:spPr>
        <p:txBody>
          <a:bodyPr wrap="square" rtlCol="0">
            <a:spAutoFit/>
          </a:bodyPr>
          <a:lstStyle/>
          <a:p>
            <a:r>
              <a:rPr lang="zh-CN" altLang="en-US" sz="1400" dirty="0"/>
              <a:t>决策树</a:t>
            </a:r>
          </a:p>
        </p:txBody>
      </p:sp>
      <p:pic>
        <p:nvPicPr>
          <p:cNvPr id="5125" name="Picture 5" descr="C:\Users\FGJ\AppData\Roaming\Tencent\Users\794460205\QQ\WinTemp\RichOle\%6}CWB4@(E(QA~N@2DX01X1.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07336" y="1844824"/>
            <a:ext cx="1421565" cy="191549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353721" y="1268760"/>
            <a:ext cx="1735063" cy="369332"/>
          </a:xfrm>
          <a:prstGeom prst="rect">
            <a:avLst/>
          </a:prstGeom>
          <a:noFill/>
        </p:spPr>
        <p:txBody>
          <a:bodyPr wrap="square" rtlCol="0">
            <a:spAutoFit/>
          </a:bodyPr>
          <a:lstStyle/>
          <a:p>
            <a:r>
              <a:rPr lang="zh-CN" altLang="en-US" dirty="0" smtClean="0"/>
              <a:t>推理方法多种</a:t>
            </a:r>
            <a:endParaRPr lang="zh-CN" altLang="en-US" dirty="0"/>
          </a:p>
        </p:txBody>
      </p:sp>
    </p:spTree>
    <p:extLst>
      <p:ext uri="{BB962C8B-B14F-4D97-AF65-F5344CB8AC3E}">
        <p14:creationId xmlns:p14="http://schemas.microsoft.com/office/powerpoint/2010/main" val="30941007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21</a:t>
            </a:fld>
            <a:endParaRPr lang="en-US" altLang="zh-CN" dirty="0"/>
          </a:p>
        </p:txBody>
      </p:sp>
      <p:sp>
        <p:nvSpPr>
          <p:cNvPr id="3"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4.</a:t>
            </a:r>
            <a:r>
              <a:rPr lang="zh-CN" altLang="en-US" sz="2800" b="1" dirty="0" smtClean="0">
                <a:solidFill>
                  <a:srgbClr val="FFFFFF"/>
                </a:solidFill>
                <a:latin typeface="Times New Roman" pitchFamily="18" charset="0"/>
                <a:ea typeface="黑体" pitchFamily="49" charset="-122"/>
                <a:cs typeface="Times New Roman" pitchFamily="18" charset="0"/>
              </a:rPr>
              <a:t>数据交互模块</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17" name="AutoShape 14"/>
          <p:cNvSpPr>
            <a:spLocks noChangeArrowheads="1"/>
          </p:cNvSpPr>
          <p:nvPr/>
        </p:nvSpPr>
        <p:spPr bwMode="gray">
          <a:xfrm rot="5400000">
            <a:off x="2152262" y="2835100"/>
            <a:ext cx="1002937" cy="1675757"/>
          </a:xfrm>
          <a:prstGeom prst="upArrow">
            <a:avLst>
              <a:gd name="adj1" fmla="val 63898"/>
              <a:gd name="adj2" fmla="val 85770"/>
            </a:avLst>
          </a:prstGeom>
          <a:gradFill rotWithShape="1">
            <a:gsLst>
              <a:gs pos="0">
                <a:srgbClr val="6FC5E3"/>
              </a:gs>
              <a:gs pos="100000">
                <a:srgbClr val="003399"/>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latin typeface="Arial" pitchFamily="34" charset="0"/>
            </a:endParaRPr>
          </a:p>
        </p:txBody>
      </p:sp>
      <p:sp>
        <p:nvSpPr>
          <p:cNvPr id="18" name="TextBox 17"/>
          <p:cNvSpPr txBox="1"/>
          <p:nvPr/>
        </p:nvSpPr>
        <p:spPr>
          <a:xfrm>
            <a:off x="611560" y="1402704"/>
            <a:ext cx="2348720" cy="523220"/>
          </a:xfrm>
          <a:prstGeom prst="rect">
            <a:avLst/>
          </a:prstGeom>
          <a:noFill/>
        </p:spPr>
        <p:txBody>
          <a:bodyPr wrap="none" lIns="91440" tIns="45720" rIns="91440" bIns="45720">
            <a:spAutoFit/>
          </a:bodyPr>
          <a:lstStyle>
            <a:defPPr>
              <a:defRPr lang="zh-CN"/>
            </a:defPPr>
            <a:lvl1pPr algn="ctr">
              <a:defRPr sz="2800" b="1">
                <a:ln w="1905"/>
                <a:solidFill>
                  <a:srgbClr val="0070C0"/>
                </a:solidFill>
                <a:effectLst>
                  <a:innerShdw blurRad="69850" dist="43180" dir="5400000">
                    <a:srgbClr val="000000">
                      <a:alpha val="65000"/>
                    </a:srgbClr>
                  </a:innerShdw>
                </a:effectLst>
              </a:defRPr>
            </a:lvl1pPr>
          </a:lstStyle>
          <a:p>
            <a:r>
              <a:rPr lang="zh-CN" altLang="en-US" dirty="0" smtClean="0"/>
              <a:t>数据交换格式</a:t>
            </a:r>
            <a:endParaRPr lang="zh-CN" altLang="en-US" dirty="0"/>
          </a:p>
        </p:txBody>
      </p:sp>
      <p:sp>
        <p:nvSpPr>
          <p:cNvPr id="19" name="TextBox 18"/>
          <p:cNvSpPr txBox="1"/>
          <p:nvPr/>
        </p:nvSpPr>
        <p:spPr>
          <a:xfrm>
            <a:off x="310264" y="2934315"/>
            <a:ext cx="1475656" cy="1477328"/>
          </a:xfrm>
          <a:prstGeom prst="rect">
            <a:avLst/>
          </a:prstGeom>
          <a:noFill/>
        </p:spPr>
        <p:txBody>
          <a:bodyPr wrap="square" rtlCol="0">
            <a:spAutoFit/>
          </a:bodyPr>
          <a:lstStyle/>
          <a:p>
            <a:r>
              <a:rPr lang="zh-CN" altLang="en-US" dirty="0" smtClean="0"/>
              <a:t>数据交互模块需要对外提供统一接口，屏蔽内部数据细节</a:t>
            </a:r>
            <a:endParaRPr lang="zh-CN" altLang="en-US" dirty="0"/>
          </a:p>
        </p:txBody>
      </p:sp>
      <p:grpSp>
        <p:nvGrpSpPr>
          <p:cNvPr id="20" name="组合 19"/>
          <p:cNvGrpSpPr/>
          <p:nvPr/>
        </p:nvGrpSpPr>
        <p:grpSpPr>
          <a:xfrm>
            <a:off x="3730685" y="1592916"/>
            <a:ext cx="2155857" cy="1737689"/>
            <a:chOff x="899592" y="1772816"/>
            <a:chExt cx="6991350" cy="1994841"/>
          </a:xfrm>
          <a:solidFill>
            <a:schemeClr val="accent2">
              <a:lumMod val="75000"/>
            </a:schemeClr>
          </a:solidFill>
          <a:effectLst/>
        </p:grpSpPr>
        <p:sp>
          <p:nvSpPr>
            <p:cNvPr id="21" name="Freeform 4"/>
            <p:cNvSpPr>
              <a:spLocks/>
            </p:cNvSpPr>
            <p:nvPr/>
          </p:nvSpPr>
          <p:spPr bwMode="gray">
            <a:xfrm>
              <a:off x="899592" y="2777657"/>
              <a:ext cx="201930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sz="900"/>
            </a:p>
          </p:txBody>
        </p:sp>
        <p:sp>
          <p:nvSpPr>
            <p:cNvPr id="22" name="Freeform 5"/>
            <p:cNvSpPr>
              <a:spLocks/>
            </p:cNvSpPr>
            <p:nvPr/>
          </p:nvSpPr>
          <p:spPr bwMode="gray">
            <a:xfrm rot="10800000">
              <a:off x="5966892" y="1772816"/>
              <a:ext cx="192405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sz="900"/>
            </a:p>
          </p:txBody>
        </p:sp>
        <p:sp>
          <p:nvSpPr>
            <p:cNvPr id="23" name="Rectangle 6"/>
            <p:cNvSpPr>
              <a:spLocks noChangeArrowheads="1"/>
            </p:cNvSpPr>
            <p:nvPr/>
          </p:nvSpPr>
          <p:spPr bwMode="gray">
            <a:xfrm>
              <a:off x="1078980" y="1944089"/>
              <a:ext cx="6629400" cy="1624881"/>
            </a:xfrm>
            <a:prstGeom prst="rect">
              <a:avLst/>
            </a:prstGeom>
            <a:grpFill/>
            <a:ln w="9525">
              <a:noFill/>
              <a:miter lim="800000"/>
              <a:headEnd/>
              <a:tailEnd/>
            </a:ln>
            <a:effectLst/>
          </p:spPr>
          <p:txBody>
            <a:bodyPr anchor="ctr"/>
            <a:lstStyle/>
            <a:p>
              <a:pPr algn="ctr">
                <a:lnSpc>
                  <a:spcPts val="2800"/>
                </a:lnSpc>
              </a:pPr>
              <a:r>
                <a:rPr lang="en-US" altLang="zh-CN" sz="1400" dirty="0">
                  <a:solidFill>
                    <a:srgbClr val="FFFFCC"/>
                  </a:solidFill>
                  <a:ea typeface="宋体" pitchFamily="2" charset="-122"/>
                </a:rPr>
                <a:t>XML</a:t>
              </a:r>
              <a:endParaRPr lang="en-US" altLang="zh-CN" sz="1400" dirty="0" smtClean="0">
                <a:solidFill>
                  <a:srgbClr val="FFFFCC"/>
                </a:solidFill>
                <a:ea typeface="宋体" pitchFamily="2" charset="-122"/>
              </a:endParaRPr>
            </a:p>
            <a:p>
              <a:pPr marL="285750" indent="-285750">
                <a:lnSpc>
                  <a:spcPts val="2800"/>
                </a:lnSpc>
                <a:buFont typeface="Wingdings" pitchFamily="2" charset="2"/>
                <a:buChar char="Ø"/>
              </a:pPr>
              <a:r>
                <a:rPr lang="zh-CN" altLang="en-US" sz="1100" dirty="0" smtClean="0">
                  <a:solidFill>
                    <a:srgbClr val="FFFFFF"/>
                  </a:solidFill>
                  <a:ea typeface="宋体" pitchFamily="2" charset="-122"/>
                </a:rPr>
                <a:t>文件庞大、传输占带宽</a:t>
              </a:r>
              <a:endParaRPr lang="en-US" altLang="zh-CN" sz="1100" dirty="0" smtClean="0">
                <a:solidFill>
                  <a:srgbClr val="FFFFFF"/>
                </a:solidFill>
                <a:ea typeface="宋体" pitchFamily="2" charset="-122"/>
              </a:endParaRPr>
            </a:p>
            <a:p>
              <a:pPr marL="285750" indent="-285750">
                <a:lnSpc>
                  <a:spcPts val="2800"/>
                </a:lnSpc>
                <a:buFont typeface="Wingdings" pitchFamily="2" charset="2"/>
                <a:buChar char="Ø"/>
              </a:pPr>
              <a:r>
                <a:rPr lang="zh-CN" altLang="en-US" sz="1100" dirty="0">
                  <a:solidFill>
                    <a:srgbClr val="FFFFFF"/>
                  </a:solidFill>
                  <a:ea typeface="宋体" pitchFamily="2" charset="-122"/>
                </a:rPr>
                <a:t>格式</a:t>
              </a:r>
              <a:r>
                <a:rPr lang="zh-CN" altLang="en-US" sz="1100" dirty="0" smtClean="0">
                  <a:solidFill>
                    <a:srgbClr val="FFFFFF"/>
                  </a:solidFill>
                  <a:ea typeface="宋体" pitchFamily="2" charset="-122"/>
                </a:rPr>
                <a:t>复杂，解析</a:t>
              </a:r>
              <a:r>
                <a:rPr lang="zh-CN" altLang="en-US" sz="1100" dirty="0">
                  <a:solidFill>
                    <a:srgbClr val="FFFFFF"/>
                  </a:solidFill>
                  <a:ea typeface="宋体" pitchFamily="2" charset="-122"/>
                </a:rPr>
                <a:t>耗时</a:t>
              </a:r>
              <a:endParaRPr lang="en-US" altLang="zh-CN" sz="1100" dirty="0">
                <a:solidFill>
                  <a:srgbClr val="FFFFFF"/>
                </a:solidFill>
                <a:ea typeface="宋体" pitchFamily="2" charset="-122"/>
              </a:endParaRPr>
            </a:p>
          </p:txBody>
        </p:sp>
      </p:grpSp>
      <p:grpSp>
        <p:nvGrpSpPr>
          <p:cNvPr id="24" name="组合 23"/>
          <p:cNvGrpSpPr/>
          <p:nvPr/>
        </p:nvGrpSpPr>
        <p:grpSpPr>
          <a:xfrm>
            <a:off x="3618952" y="3882219"/>
            <a:ext cx="2400874" cy="1674607"/>
            <a:chOff x="918642" y="3953239"/>
            <a:chExt cx="6991350" cy="1996041"/>
          </a:xfrm>
          <a:solidFill>
            <a:schemeClr val="accent2">
              <a:lumMod val="40000"/>
              <a:lumOff val="60000"/>
            </a:schemeClr>
          </a:solidFill>
          <a:effectLst/>
        </p:grpSpPr>
        <p:sp>
          <p:nvSpPr>
            <p:cNvPr id="25" name="Freeform 7"/>
            <p:cNvSpPr>
              <a:spLocks/>
            </p:cNvSpPr>
            <p:nvPr/>
          </p:nvSpPr>
          <p:spPr bwMode="gray">
            <a:xfrm>
              <a:off x="918642" y="4959280"/>
              <a:ext cx="201930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a:p>
          </p:txBody>
        </p:sp>
        <p:sp>
          <p:nvSpPr>
            <p:cNvPr id="26" name="Freeform 8"/>
            <p:cNvSpPr>
              <a:spLocks/>
            </p:cNvSpPr>
            <p:nvPr/>
          </p:nvSpPr>
          <p:spPr bwMode="gray">
            <a:xfrm rot="10800000">
              <a:off x="5985942" y="3953239"/>
              <a:ext cx="192405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a:p>
          </p:txBody>
        </p:sp>
        <p:sp>
          <p:nvSpPr>
            <p:cNvPr id="27" name="Rectangle 9"/>
            <p:cNvSpPr>
              <a:spLocks noChangeArrowheads="1"/>
            </p:cNvSpPr>
            <p:nvPr/>
          </p:nvSpPr>
          <p:spPr bwMode="gray">
            <a:xfrm>
              <a:off x="1104818" y="4130800"/>
              <a:ext cx="6629400" cy="1624881"/>
            </a:xfrm>
            <a:prstGeom prst="rect">
              <a:avLst/>
            </a:prstGeom>
            <a:grpFill/>
            <a:ln w="9525">
              <a:noFill/>
              <a:miter lim="800000"/>
              <a:headEnd/>
              <a:tailEnd/>
            </a:ln>
            <a:effectLst/>
          </p:spPr>
          <p:txBody>
            <a:bodyPr anchor="ctr"/>
            <a:lstStyle/>
            <a:p>
              <a:pPr eaLnBrk="0" hangingPunct="0">
                <a:lnSpc>
                  <a:spcPts val="2800"/>
                </a:lnSpc>
              </a:pPr>
              <a:r>
                <a:rPr lang="en-US" altLang="zh-CN" sz="1200" dirty="0" smtClean="0">
                  <a:solidFill>
                    <a:srgbClr val="FFFFFF"/>
                  </a:solidFill>
                  <a:ea typeface="宋体" pitchFamily="2" charset="-122"/>
                </a:rPr>
                <a:t>                     JSON</a:t>
              </a:r>
            </a:p>
            <a:p>
              <a:pPr marL="285750" indent="-285750" eaLnBrk="0" hangingPunct="0">
                <a:lnSpc>
                  <a:spcPts val="2800"/>
                </a:lnSpc>
                <a:buFont typeface="Wingdings" pitchFamily="2" charset="2"/>
                <a:buChar char="Ø"/>
              </a:pPr>
              <a:r>
                <a:rPr lang="zh-CN" altLang="en-US" sz="1200" dirty="0" smtClean="0">
                  <a:solidFill>
                    <a:srgbClr val="FFFFFF"/>
                  </a:solidFill>
                  <a:ea typeface="宋体" pitchFamily="2" charset="-122"/>
                </a:rPr>
                <a:t>格式简单，解析速度快</a:t>
              </a:r>
              <a:endParaRPr lang="en-US" altLang="zh-CN" sz="1200" dirty="0" smtClean="0">
                <a:solidFill>
                  <a:srgbClr val="FFFFFF"/>
                </a:solidFill>
                <a:ea typeface="宋体" pitchFamily="2" charset="-122"/>
              </a:endParaRPr>
            </a:p>
            <a:p>
              <a:pPr marL="285750" indent="-285750" eaLnBrk="0" hangingPunct="0">
                <a:lnSpc>
                  <a:spcPts val="2800"/>
                </a:lnSpc>
                <a:buFont typeface="Wingdings" pitchFamily="2" charset="2"/>
                <a:buChar char="Ø"/>
              </a:pPr>
              <a:r>
                <a:rPr lang="zh-CN" altLang="en-US" sz="1200" dirty="0" smtClean="0">
                  <a:solidFill>
                    <a:srgbClr val="FFFFFF"/>
                  </a:solidFill>
                  <a:ea typeface="宋体" pitchFamily="2" charset="-122"/>
                </a:rPr>
                <a:t>轻量级文件，占用带宽小</a:t>
              </a:r>
              <a:endParaRPr lang="en-US" altLang="zh-CN" sz="1200" dirty="0" smtClean="0">
                <a:solidFill>
                  <a:srgbClr val="FFFFFF"/>
                </a:solidFill>
                <a:ea typeface="宋体" pitchFamily="2" charset="-122"/>
              </a:endParaRPr>
            </a:p>
          </p:txBody>
        </p:sp>
      </p:grpSp>
      <p:sp>
        <p:nvSpPr>
          <p:cNvPr id="28" name="TextBox 27"/>
          <p:cNvSpPr txBox="1"/>
          <p:nvPr/>
        </p:nvSpPr>
        <p:spPr>
          <a:xfrm>
            <a:off x="1835425" y="3329706"/>
            <a:ext cx="1656184" cy="646331"/>
          </a:xfrm>
          <a:prstGeom prst="rect">
            <a:avLst/>
          </a:prstGeom>
          <a:noFill/>
        </p:spPr>
        <p:txBody>
          <a:bodyPr wrap="square" rtlCol="0">
            <a:spAutoFit/>
          </a:bodyPr>
          <a:lstStyle/>
          <a:p>
            <a:r>
              <a:rPr lang="zh-CN" altLang="en-US" dirty="0"/>
              <a:t>通用的</a:t>
            </a:r>
            <a:r>
              <a:rPr lang="zh-CN" altLang="en-US" dirty="0" smtClean="0"/>
              <a:t>数据</a:t>
            </a:r>
            <a:endParaRPr lang="en-US" altLang="zh-CN" dirty="0" smtClean="0"/>
          </a:p>
          <a:p>
            <a:r>
              <a:rPr lang="zh-CN" altLang="en-US" dirty="0" smtClean="0"/>
              <a:t>交换</a:t>
            </a:r>
            <a:r>
              <a:rPr lang="zh-CN" altLang="en-US" dirty="0"/>
              <a:t>格式</a:t>
            </a:r>
          </a:p>
        </p:txBody>
      </p:sp>
      <p:sp>
        <p:nvSpPr>
          <p:cNvPr id="5" name="矩形 4"/>
          <p:cNvSpPr/>
          <p:nvPr/>
        </p:nvSpPr>
        <p:spPr>
          <a:xfrm>
            <a:off x="6804248" y="3330605"/>
            <a:ext cx="1390124" cy="369332"/>
          </a:xfrm>
          <a:prstGeom prst="rect">
            <a:avLst/>
          </a:prstGeom>
        </p:spPr>
        <p:txBody>
          <a:bodyPr wrap="none">
            <a:spAutoFit/>
          </a:bodyPr>
          <a:lstStyle/>
          <a:p>
            <a:r>
              <a:rPr lang="en-US" altLang="zh-CN" dirty="0" smtClean="0"/>
              <a:t>7527</a:t>
            </a:r>
            <a:r>
              <a:rPr lang="zh-CN" altLang="en-US" dirty="0" smtClean="0"/>
              <a:t>个</a:t>
            </a:r>
            <a:r>
              <a:rPr lang="zh-CN" altLang="en-US" dirty="0"/>
              <a:t>字符</a:t>
            </a:r>
          </a:p>
        </p:txBody>
      </p:sp>
      <p:sp>
        <p:nvSpPr>
          <p:cNvPr id="6" name="矩形 5"/>
          <p:cNvSpPr/>
          <p:nvPr/>
        </p:nvSpPr>
        <p:spPr>
          <a:xfrm>
            <a:off x="6804248" y="6068981"/>
            <a:ext cx="1159292" cy="369332"/>
          </a:xfrm>
          <a:prstGeom prst="rect">
            <a:avLst/>
          </a:prstGeom>
        </p:spPr>
        <p:txBody>
          <a:bodyPr wrap="none">
            <a:spAutoFit/>
          </a:bodyPr>
          <a:lstStyle/>
          <a:p>
            <a:r>
              <a:rPr lang="en-US" altLang="zh-CN" dirty="0" smtClean="0"/>
              <a:t>4946</a:t>
            </a:r>
            <a:r>
              <a:rPr lang="zh-CN" altLang="en-US" dirty="0" smtClean="0"/>
              <a:t>字符</a:t>
            </a:r>
            <a:endParaRPr lang="zh-CN" altLang="en-US" dirty="0"/>
          </a:p>
        </p:txBody>
      </p:sp>
      <p:pic>
        <p:nvPicPr>
          <p:cNvPr id="3074" name="Picture 2" descr="C:\Users\FGJ\AppData\Roaming\Tencent\Users\794460205\QQ\WinTemp\RichOle\QAS@FI}(TS}R$$R)@7M)F(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9448" y="1119725"/>
            <a:ext cx="1123861" cy="2248006"/>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FGJ\AppData\Roaming\Tencent\Users\794460205\QQ\WinTemp\RichOle\2YYD0H`B}L5GUVVPWF3~ND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8344" y="1177756"/>
            <a:ext cx="1305272" cy="213194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59652" y="5925655"/>
            <a:ext cx="4248472" cy="646331"/>
          </a:xfrm>
          <a:prstGeom prst="rect">
            <a:avLst/>
          </a:prstGeom>
          <a:noFill/>
        </p:spPr>
        <p:txBody>
          <a:bodyPr wrap="square" rtlCol="0">
            <a:spAutoFit/>
          </a:bodyPr>
          <a:lstStyle/>
          <a:p>
            <a:r>
              <a:rPr lang="zh-CN" altLang="en-US" dirty="0" smtClean="0"/>
              <a:t>根据老年痴呆症一次问诊过程收集的数据分别用</a:t>
            </a:r>
            <a:r>
              <a:rPr lang="en-US" altLang="zh-CN" dirty="0" smtClean="0"/>
              <a:t>xml</a:t>
            </a:r>
            <a:r>
              <a:rPr lang="zh-CN" altLang="en-US" dirty="0" smtClean="0"/>
              <a:t>格式和</a:t>
            </a:r>
            <a:r>
              <a:rPr lang="en-US" altLang="zh-CN" dirty="0" err="1" smtClean="0"/>
              <a:t>Json</a:t>
            </a:r>
            <a:r>
              <a:rPr lang="zh-CN" altLang="en-US" dirty="0" smtClean="0"/>
              <a:t>格式表示</a:t>
            </a:r>
            <a:endParaRPr lang="zh-CN" altLang="en-US" dirty="0"/>
          </a:p>
        </p:txBody>
      </p:sp>
      <p:sp>
        <p:nvSpPr>
          <p:cNvPr id="7" name="TextBox 6"/>
          <p:cNvSpPr txBox="1"/>
          <p:nvPr/>
        </p:nvSpPr>
        <p:spPr>
          <a:xfrm>
            <a:off x="7075461" y="2024106"/>
            <a:ext cx="592883" cy="369332"/>
          </a:xfrm>
          <a:prstGeom prst="rect">
            <a:avLst/>
          </a:prstGeom>
          <a:noFill/>
        </p:spPr>
        <p:txBody>
          <a:bodyPr wrap="square" rtlCol="0">
            <a:spAutoFit/>
          </a:bodyPr>
          <a:lstStyle/>
          <a:p>
            <a:r>
              <a:rPr lang="en-US" altLang="zh-CN" dirty="0" smtClean="0"/>
              <a:t>…</a:t>
            </a:r>
            <a:endParaRPr lang="zh-CN" altLang="en-US" dirty="0"/>
          </a:p>
        </p:txBody>
      </p:sp>
      <p:pic>
        <p:nvPicPr>
          <p:cNvPr id="3076" name="Picture 4" descr="C:\Users\FGJ\AppData\Roaming\Tencent\Users\794460205\QQ\WinTemp\RichOle\%GIJRD_2S0T{9}X9HK`4ICI.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1963" y="3658482"/>
            <a:ext cx="1121346" cy="2280345"/>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C:\Users\FGJ\AppData\Roaming\Tencent\Users\794460205\QQ\WinTemp\RichOle\GR6UQSU5V2GP~`D(OR6Y)N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99310" y="3731957"/>
            <a:ext cx="1393170" cy="220687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6994343" y="4411643"/>
            <a:ext cx="592883" cy="369332"/>
          </a:xfrm>
          <a:prstGeom prst="rect">
            <a:avLst/>
          </a:prstGeom>
          <a:noFill/>
        </p:spPr>
        <p:txBody>
          <a:bodyPr wrap="square" rtlCol="0">
            <a:spAutoFit/>
          </a:bodyPr>
          <a:lstStyle/>
          <a:p>
            <a:r>
              <a:rPr lang="en-US" altLang="zh-CN" dirty="0" smtClean="0"/>
              <a:t>…</a:t>
            </a:r>
            <a:endParaRPr lang="zh-CN" altLang="en-US" dirty="0"/>
          </a:p>
        </p:txBody>
      </p:sp>
    </p:spTree>
    <p:extLst>
      <p:ext uri="{BB962C8B-B14F-4D97-AF65-F5344CB8AC3E}">
        <p14:creationId xmlns:p14="http://schemas.microsoft.com/office/powerpoint/2010/main" val="31593509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bwMode="auto">
          <a:xfrm>
            <a:off x="6423516" y="2141248"/>
            <a:ext cx="980786" cy="1742388"/>
          </a:xfrm>
          <a:prstGeom prst="roundRect">
            <a:avLst/>
          </a:prstGeom>
          <a:solidFill>
            <a:schemeClr val="accent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dirty="0">
              <a:latin typeface="Arial" charset="0"/>
              <a:ea typeface="宋体" charset="-122"/>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22</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5.</a:t>
            </a:r>
            <a:r>
              <a:rPr lang="zh-CN" altLang="en-US" sz="2800" b="1" dirty="0" smtClean="0">
                <a:solidFill>
                  <a:srgbClr val="FFFFFF"/>
                </a:solidFill>
                <a:latin typeface="Times New Roman" pitchFamily="18" charset="0"/>
                <a:ea typeface="黑体" pitchFamily="49" charset="-122"/>
                <a:cs typeface="Times New Roman" pitchFamily="18" charset="0"/>
              </a:rPr>
              <a:t>人机接口模块</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3" name="TextBox 2"/>
          <p:cNvSpPr txBox="1"/>
          <p:nvPr/>
        </p:nvSpPr>
        <p:spPr>
          <a:xfrm>
            <a:off x="457200" y="1281156"/>
            <a:ext cx="3070071" cy="523220"/>
          </a:xfrm>
          <a:prstGeom prst="rect">
            <a:avLst/>
          </a:prstGeom>
          <a:noFill/>
        </p:spPr>
        <p:txBody>
          <a:bodyPr wrap="none" lIns="91440" tIns="45720" rIns="91440" bIns="45720">
            <a:spAutoFit/>
          </a:bodyPr>
          <a:lstStyle>
            <a:defPPr>
              <a:defRPr lang="zh-CN"/>
            </a:defPPr>
            <a:lvl1pPr algn="ctr">
              <a:defRPr sz="2800" b="1">
                <a:ln w="1905"/>
                <a:solidFill>
                  <a:srgbClr val="0070C0"/>
                </a:solidFill>
                <a:effectLst>
                  <a:innerShdw blurRad="69850" dist="43180" dir="5400000">
                    <a:srgbClr val="000000">
                      <a:alpha val="65000"/>
                    </a:srgbClr>
                  </a:innerShdw>
                </a:effectLst>
              </a:defRPr>
            </a:lvl1pPr>
          </a:lstStyle>
          <a:p>
            <a:r>
              <a:rPr lang="zh-CN" altLang="en-US" dirty="0" smtClean="0"/>
              <a:t>数据录入展示组件</a:t>
            </a:r>
            <a:endParaRPr lang="zh-CN" altLang="en-US" dirty="0"/>
          </a:p>
        </p:txBody>
      </p:sp>
      <p:sp>
        <p:nvSpPr>
          <p:cNvPr id="16" name="圆角矩形 15"/>
          <p:cNvSpPr/>
          <p:nvPr/>
        </p:nvSpPr>
        <p:spPr bwMode="auto">
          <a:xfrm>
            <a:off x="3273853" y="1990886"/>
            <a:ext cx="2130380" cy="1892750"/>
          </a:xfrm>
          <a:prstGeom prst="roundRect">
            <a:avLst/>
          </a:prstGeom>
          <a:solidFill>
            <a:schemeClr val="accent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7" name="右箭头 16"/>
          <p:cNvSpPr/>
          <p:nvPr/>
        </p:nvSpPr>
        <p:spPr bwMode="auto">
          <a:xfrm>
            <a:off x="2340919" y="2354453"/>
            <a:ext cx="1023211" cy="360040"/>
          </a:xfrm>
          <a:prstGeom prst="rightArrow">
            <a:avLst/>
          </a:prstGeom>
          <a:solidFill>
            <a:srgbClr val="DAE3B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2" name="右箭头 21"/>
          <p:cNvSpPr/>
          <p:nvPr/>
        </p:nvSpPr>
        <p:spPr bwMode="auto">
          <a:xfrm rot="10800000">
            <a:off x="4083277" y="2846336"/>
            <a:ext cx="711256" cy="360041"/>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518" y="2310184"/>
            <a:ext cx="776884"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圆角矩形 23"/>
          <p:cNvSpPr/>
          <p:nvPr/>
        </p:nvSpPr>
        <p:spPr bwMode="auto">
          <a:xfrm>
            <a:off x="3487638" y="2202673"/>
            <a:ext cx="570672" cy="1159858"/>
          </a:xfrm>
          <a:prstGeom prst="roundRect">
            <a:avLst/>
          </a:prstGeom>
          <a:solidFill>
            <a:schemeClr val="accent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20" name="TextBox 19"/>
          <p:cNvSpPr txBox="1"/>
          <p:nvPr/>
        </p:nvSpPr>
        <p:spPr>
          <a:xfrm>
            <a:off x="6746228" y="2535601"/>
            <a:ext cx="432048" cy="923330"/>
          </a:xfrm>
          <a:prstGeom prst="rect">
            <a:avLst/>
          </a:prstGeom>
          <a:noFill/>
        </p:spPr>
        <p:txBody>
          <a:bodyPr wrap="square" rtlCol="0">
            <a:spAutoFit/>
          </a:bodyPr>
          <a:lstStyle/>
          <a:p>
            <a:r>
              <a:rPr lang="zh-CN" altLang="en-US" dirty="0" smtClean="0"/>
              <a:t>服务端</a:t>
            </a:r>
            <a:endParaRPr lang="zh-CN" altLang="en-US" dirty="0"/>
          </a:p>
        </p:txBody>
      </p:sp>
      <p:sp>
        <p:nvSpPr>
          <p:cNvPr id="29" name="右箭头 28"/>
          <p:cNvSpPr/>
          <p:nvPr/>
        </p:nvSpPr>
        <p:spPr bwMode="auto">
          <a:xfrm rot="10800000">
            <a:off x="5400304" y="2985917"/>
            <a:ext cx="1023211" cy="332420"/>
          </a:xfrm>
          <a:prstGeom prst="rightArrow">
            <a:avLst/>
          </a:prstGeom>
          <a:solidFill>
            <a:srgbClr val="DAE3B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21" name="TextBox 20"/>
          <p:cNvSpPr txBox="1"/>
          <p:nvPr/>
        </p:nvSpPr>
        <p:spPr>
          <a:xfrm>
            <a:off x="853959" y="2349807"/>
            <a:ext cx="1354857" cy="369332"/>
          </a:xfrm>
          <a:prstGeom prst="rect">
            <a:avLst/>
          </a:prstGeom>
          <a:noFill/>
        </p:spPr>
        <p:txBody>
          <a:bodyPr wrap="square" rtlCol="0">
            <a:spAutoFit/>
          </a:bodyPr>
          <a:lstStyle/>
          <a:p>
            <a:r>
              <a:rPr lang="zh-CN" altLang="en-US" dirty="0" smtClean="0"/>
              <a:t>输入数据</a:t>
            </a:r>
            <a:endParaRPr lang="zh-CN" altLang="en-US" dirty="0"/>
          </a:p>
        </p:txBody>
      </p:sp>
      <p:pic>
        <p:nvPicPr>
          <p:cNvPr id="2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0133" y="4432427"/>
            <a:ext cx="1763433" cy="1186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Box 25"/>
          <p:cNvSpPr txBox="1"/>
          <p:nvPr/>
        </p:nvSpPr>
        <p:spPr>
          <a:xfrm>
            <a:off x="529977" y="5562118"/>
            <a:ext cx="1581885" cy="369332"/>
          </a:xfrm>
          <a:prstGeom prst="rect">
            <a:avLst/>
          </a:prstGeom>
          <a:noFill/>
        </p:spPr>
        <p:txBody>
          <a:bodyPr wrap="square" rtlCol="0">
            <a:spAutoFit/>
          </a:bodyPr>
          <a:lstStyle/>
          <a:p>
            <a:r>
              <a:rPr lang="zh-CN" altLang="en-US" dirty="0" smtClean="0"/>
              <a:t>整理数据需求</a:t>
            </a:r>
            <a:endParaRPr lang="zh-CN" altLang="en-US" dirty="0"/>
          </a:p>
        </p:txBody>
      </p:sp>
      <p:pic>
        <p:nvPicPr>
          <p:cNvPr id="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308" y="4477827"/>
            <a:ext cx="1329224" cy="1019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2443151" y="5608284"/>
            <a:ext cx="2043515" cy="646331"/>
          </a:xfrm>
          <a:prstGeom prst="rect">
            <a:avLst/>
          </a:prstGeom>
          <a:noFill/>
        </p:spPr>
        <p:txBody>
          <a:bodyPr wrap="square" rtlCol="0">
            <a:spAutoFit/>
          </a:bodyPr>
          <a:lstStyle/>
          <a:p>
            <a:r>
              <a:rPr lang="zh-CN" altLang="en-US" dirty="0" smtClean="0"/>
              <a:t>使用工具设计诊断流程界面</a:t>
            </a:r>
            <a:endParaRPr lang="zh-CN" altLang="en-US" dirty="0"/>
          </a:p>
        </p:txBody>
      </p:sp>
      <p:sp>
        <p:nvSpPr>
          <p:cNvPr id="30" name="TextBox 29"/>
          <p:cNvSpPr txBox="1"/>
          <p:nvPr/>
        </p:nvSpPr>
        <p:spPr>
          <a:xfrm>
            <a:off x="6806725" y="5547349"/>
            <a:ext cx="1656184" cy="923330"/>
          </a:xfrm>
          <a:prstGeom prst="rect">
            <a:avLst/>
          </a:prstGeom>
          <a:noFill/>
        </p:spPr>
        <p:txBody>
          <a:bodyPr wrap="square" rtlCol="0">
            <a:spAutoFit/>
          </a:bodyPr>
          <a:lstStyle/>
          <a:p>
            <a:r>
              <a:rPr lang="zh-CN" altLang="en-US" dirty="0" smtClean="0"/>
              <a:t>系统调用组件打开文件展示界面</a:t>
            </a:r>
            <a:endParaRPr lang="zh-CN" altLang="en-US" dirty="0"/>
          </a:p>
        </p:txBody>
      </p:sp>
      <p:pic>
        <p:nvPicPr>
          <p:cNvPr id="31" name="Picture 4" descr="D:\basic tool\QQ\文档\794460205\Image\XFA]N@570W_3WUP2V{1(YJ4.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24973" y="4328054"/>
            <a:ext cx="1488950" cy="1186507"/>
          </a:xfrm>
          <a:prstGeom prst="rect">
            <a:avLst/>
          </a:prstGeom>
          <a:noFill/>
          <a:extLst>
            <a:ext uri="{909E8E84-426E-40DD-AFC4-6F175D3DCCD1}">
              <a14:hiddenFill xmlns:a14="http://schemas.microsoft.com/office/drawing/2010/main">
                <a:solidFill>
                  <a:srgbClr val="FFFFFF"/>
                </a:solidFill>
              </a14:hiddenFill>
            </a:ext>
          </a:extLst>
        </p:spPr>
      </p:pic>
      <p:sp>
        <p:nvSpPr>
          <p:cNvPr id="32" name="右箭头 31"/>
          <p:cNvSpPr/>
          <p:nvPr/>
        </p:nvSpPr>
        <p:spPr bwMode="auto">
          <a:xfrm>
            <a:off x="1822788" y="4899963"/>
            <a:ext cx="719305" cy="467913"/>
          </a:xfrm>
          <a:prstGeom prst="rightArrow">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3" name="右箭头 32"/>
          <p:cNvSpPr/>
          <p:nvPr/>
        </p:nvSpPr>
        <p:spPr bwMode="auto">
          <a:xfrm>
            <a:off x="5913600" y="4773652"/>
            <a:ext cx="832628" cy="504056"/>
          </a:xfrm>
          <a:prstGeom prst="rightArrow">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8" name="右箭头 37"/>
          <p:cNvSpPr/>
          <p:nvPr/>
        </p:nvSpPr>
        <p:spPr bwMode="auto">
          <a:xfrm rot="10800000">
            <a:off x="2431199" y="3030110"/>
            <a:ext cx="842653" cy="360041"/>
          </a:xfrm>
          <a:prstGeom prst="rightArrow">
            <a:avLst/>
          </a:prstGeom>
          <a:solidFill>
            <a:srgbClr val="DAE3B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11" name="TextBox 10"/>
          <p:cNvSpPr txBox="1"/>
          <p:nvPr/>
        </p:nvSpPr>
        <p:spPr>
          <a:xfrm>
            <a:off x="853959" y="3065228"/>
            <a:ext cx="1389621" cy="369332"/>
          </a:xfrm>
          <a:prstGeom prst="rect">
            <a:avLst/>
          </a:prstGeom>
          <a:noFill/>
        </p:spPr>
        <p:txBody>
          <a:bodyPr wrap="square" rtlCol="0">
            <a:spAutoFit/>
          </a:bodyPr>
          <a:lstStyle/>
          <a:p>
            <a:r>
              <a:rPr lang="zh-CN" altLang="en-US" dirty="0" smtClean="0"/>
              <a:t>数据展示</a:t>
            </a:r>
            <a:endParaRPr lang="zh-CN" altLang="en-US" dirty="0"/>
          </a:p>
        </p:txBody>
      </p:sp>
      <p:sp>
        <p:nvSpPr>
          <p:cNvPr id="34" name="TextBox 12"/>
          <p:cNvSpPr txBox="1"/>
          <p:nvPr/>
        </p:nvSpPr>
        <p:spPr>
          <a:xfrm>
            <a:off x="3576856" y="2434524"/>
            <a:ext cx="312066" cy="646331"/>
          </a:xfrm>
          <a:prstGeom prst="rect">
            <a:avLst/>
          </a:prstGeom>
          <a:noFill/>
        </p:spPr>
        <p:txBody>
          <a:bodyPr wrap="square" rtlCol="0">
            <a:spAutoFit/>
          </a:bodyPr>
          <a:lstStyle/>
          <a:p>
            <a:r>
              <a:rPr lang="zh-CN" altLang="en-US" dirty="0" smtClean="0"/>
              <a:t>组件</a:t>
            </a:r>
            <a:endParaRPr lang="zh-CN" altLang="en-US" dirty="0"/>
          </a:p>
        </p:txBody>
      </p:sp>
      <p:sp>
        <p:nvSpPr>
          <p:cNvPr id="35" name="圆角矩形 34"/>
          <p:cNvSpPr/>
          <p:nvPr/>
        </p:nvSpPr>
        <p:spPr bwMode="auto">
          <a:xfrm>
            <a:off x="4510402" y="2229576"/>
            <a:ext cx="607515" cy="1076337"/>
          </a:xfrm>
          <a:prstGeom prst="roundRect">
            <a:avLst/>
          </a:prstGeom>
          <a:solidFill>
            <a:schemeClr val="accent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dirty="0">
              <a:latin typeface="Arial" charset="0"/>
              <a:ea typeface="宋体" charset="-122"/>
            </a:endParaRPr>
          </a:p>
        </p:txBody>
      </p:sp>
      <p:sp>
        <p:nvSpPr>
          <p:cNvPr id="36" name="TextBox 12"/>
          <p:cNvSpPr txBox="1"/>
          <p:nvPr/>
        </p:nvSpPr>
        <p:spPr>
          <a:xfrm>
            <a:off x="4486666" y="2326564"/>
            <a:ext cx="686842" cy="923330"/>
          </a:xfrm>
          <a:prstGeom prst="rect">
            <a:avLst/>
          </a:prstGeom>
          <a:noFill/>
        </p:spPr>
        <p:txBody>
          <a:bodyPr wrap="square" rtlCol="0">
            <a:spAutoFit/>
          </a:bodyPr>
          <a:lstStyle/>
          <a:p>
            <a:r>
              <a:rPr lang="zh-CN" altLang="en-US" dirty="0" smtClean="0"/>
              <a:t>数据交互接口</a:t>
            </a:r>
            <a:endParaRPr lang="zh-CN" altLang="en-US" dirty="0"/>
          </a:p>
        </p:txBody>
      </p:sp>
      <p:sp>
        <p:nvSpPr>
          <p:cNvPr id="2" name="文本框 1"/>
          <p:cNvSpPr txBox="1"/>
          <p:nvPr/>
        </p:nvSpPr>
        <p:spPr>
          <a:xfrm>
            <a:off x="3924476" y="3458931"/>
            <a:ext cx="905611" cy="369332"/>
          </a:xfrm>
          <a:prstGeom prst="rect">
            <a:avLst/>
          </a:prstGeom>
          <a:noFill/>
        </p:spPr>
        <p:txBody>
          <a:bodyPr wrap="square" rtlCol="0">
            <a:spAutoFit/>
          </a:bodyPr>
          <a:lstStyle/>
          <a:p>
            <a:r>
              <a:rPr lang="zh-CN" altLang="en-US" dirty="0" smtClean="0"/>
              <a:t>客户端</a:t>
            </a:r>
            <a:endParaRPr lang="zh-CN" altLang="en-US" dirty="0"/>
          </a:p>
        </p:txBody>
      </p:sp>
      <p:sp>
        <p:nvSpPr>
          <p:cNvPr id="37" name="右箭头 36"/>
          <p:cNvSpPr/>
          <p:nvPr/>
        </p:nvSpPr>
        <p:spPr bwMode="auto">
          <a:xfrm>
            <a:off x="4384902" y="4850956"/>
            <a:ext cx="719305" cy="467913"/>
          </a:xfrm>
          <a:prstGeom prst="rightArrow">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39" name="Picture 10" descr="D:\毕设\pictrute\document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24216" y="4773652"/>
            <a:ext cx="543420" cy="54342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5055182" y="5638061"/>
            <a:ext cx="1211392" cy="646331"/>
          </a:xfrm>
          <a:prstGeom prst="rect">
            <a:avLst/>
          </a:prstGeom>
          <a:noFill/>
        </p:spPr>
        <p:txBody>
          <a:bodyPr wrap="square" rtlCol="0">
            <a:spAutoFit/>
          </a:bodyPr>
          <a:lstStyle/>
          <a:p>
            <a:r>
              <a:rPr lang="zh-CN" altLang="en-US" dirty="0" smtClean="0"/>
              <a:t>生成页面配置文件</a:t>
            </a:r>
            <a:endParaRPr lang="zh-CN" altLang="en-US" dirty="0"/>
          </a:p>
        </p:txBody>
      </p:sp>
      <p:sp>
        <p:nvSpPr>
          <p:cNvPr id="40" name="右箭头 39"/>
          <p:cNvSpPr/>
          <p:nvPr/>
        </p:nvSpPr>
        <p:spPr bwMode="auto">
          <a:xfrm>
            <a:off x="5400305" y="2372885"/>
            <a:ext cx="1023211" cy="360040"/>
          </a:xfrm>
          <a:prstGeom prst="rightArrow">
            <a:avLst/>
          </a:prstGeom>
          <a:solidFill>
            <a:srgbClr val="DAE3B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11826485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65" name="圆角矩形 57364"/>
          <p:cNvSpPr/>
          <p:nvPr/>
        </p:nvSpPr>
        <p:spPr bwMode="auto">
          <a:xfrm>
            <a:off x="1547664" y="1310677"/>
            <a:ext cx="5400600" cy="5256584"/>
          </a:xfrm>
          <a:prstGeom prst="round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23</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系统架构</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6" name="矩形 5"/>
          <p:cNvSpPr/>
          <p:nvPr/>
        </p:nvSpPr>
        <p:spPr bwMode="auto">
          <a:xfrm>
            <a:off x="2151669" y="1484784"/>
            <a:ext cx="4392488" cy="1296144"/>
          </a:xfrm>
          <a:prstGeom prst="rect">
            <a:avLst/>
          </a:prstGeom>
          <a:solidFill>
            <a:schemeClr val="accent5"/>
          </a:solid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 name="矩形 11"/>
          <p:cNvSpPr/>
          <p:nvPr/>
        </p:nvSpPr>
        <p:spPr bwMode="auto">
          <a:xfrm>
            <a:off x="2151669" y="2996952"/>
            <a:ext cx="4392488" cy="1080120"/>
          </a:xfrm>
          <a:prstGeom prst="rect">
            <a:avLst/>
          </a:prstGeom>
          <a:solidFill>
            <a:schemeClr val="accent5"/>
          </a:solid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13" name="矩形 12"/>
          <p:cNvSpPr/>
          <p:nvPr/>
        </p:nvSpPr>
        <p:spPr bwMode="auto">
          <a:xfrm>
            <a:off x="2151669" y="4253606"/>
            <a:ext cx="4392488" cy="1407642"/>
          </a:xfrm>
          <a:prstGeom prst="rect">
            <a:avLst/>
          </a:prstGeom>
          <a:solidFill>
            <a:schemeClr val="accent5"/>
          </a:solid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9" name="TextBox 8"/>
          <p:cNvSpPr txBox="1"/>
          <p:nvPr/>
        </p:nvSpPr>
        <p:spPr>
          <a:xfrm>
            <a:off x="2259681" y="1515183"/>
            <a:ext cx="288032" cy="923330"/>
          </a:xfrm>
          <a:prstGeom prst="rect">
            <a:avLst/>
          </a:prstGeom>
          <a:noFill/>
        </p:spPr>
        <p:txBody>
          <a:bodyPr wrap="square" rtlCol="0">
            <a:spAutoFit/>
          </a:bodyPr>
          <a:lstStyle/>
          <a:p>
            <a:r>
              <a:rPr lang="zh-CN" altLang="en-US" dirty="0" smtClean="0"/>
              <a:t>视图层</a:t>
            </a:r>
            <a:endParaRPr lang="zh-CN" altLang="en-US" dirty="0"/>
          </a:p>
        </p:txBody>
      </p:sp>
      <p:sp>
        <p:nvSpPr>
          <p:cNvPr id="10" name="TextBox 9"/>
          <p:cNvSpPr txBox="1"/>
          <p:nvPr/>
        </p:nvSpPr>
        <p:spPr>
          <a:xfrm>
            <a:off x="2259681" y="3015640"/>
            <a:ext cx="288032" cy="923330"/>
          </a:xfrm>
          <a:prstGeom prst="rect">
            <a:avLst/>
          </a:prstGeom>
          <a:noFill/>
        </p:spPr>
        <p:txBody>
          <a:bodyPr wrap="square" rtlCol="0">
            <a:spAutoFit/>
          </a:bodyPr>
          <a:lstStyle/>
          <a:p>
            <a:r>
              <a:rPr lang="zh-CN" altLang="en-US" dirty="0" smtClean="0"/>
              <a:t>控制层</a:t>
            </a:r>
            <a:endParaRPr lang="zh-CN" altLang="en-US" dirty="0"/>
          </a:p>
        </p:txBody>
      </p:sp>
      <p:sp>
        <p:nvSpPr>
          <p:cNvPr id="14" name="TextBox 13"/>
          <p:cNvSpPr txBox="1"/>
          <p:nvPr/>
        </p:nvSpPr>
        <p:spPr>
          <a:xfrm>
            <a:off x="2197522" y="4407495"/>
            <a:ext cx="288032" cy="923330"/>
          </a:xfrm>
          <a:prstGeom prst="rect">
            <a:avLst/>
          </a:prstGeom>
          <a:noFill/>
        </p:spPr>
        <p:txBody>
          <a:bodyPr wrap="square" rtlCol="0">
            <a:spAutoFit/>
          </a:bodyPr>
          <a:lstStyle/>
          <a:p>
            <a:r>
              <a:rPr lang="zh-CN" altLang="en-US" dirty="0" smtClean="0"/>
              <a:t>模型层</a:t>
            </a:r>
            <a:endParaRPr lang="zh-CN" altLang="en-US" dirty="0"/>
          </a:p>
        </p:txBody>
      </p:sp>
      <p:sp>
        <p:nvSpPr>
          <p:cNvPr id="15" name="矩形 14"/>
          <p:cNvSpPr/>
          <p:nvPr/>
        </p:nvSpPr>
        <p:spPr bwMode="auto">
          <a:xfrm>
            <a:off x="2835745" y="1628799"/>
            <a:ext cx="2376264" cy="93610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6" name="流程图: 多文档 15"/>
          <p:cNvSpPr/>
          <p:nvPr/>
        </p:nvSpPr>
        <p:spPr bwMode="auto">
          <a:xfrm>
            <a:off x="3015765" y="1691468"/>
            <a:ext cx="720080" cy="570759"/>
          </a:xfrm>
          <a:prstGeom prst="flowChartMultidocumen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7" name="流程图: 可选过程 16"/>
          <p:cNvSpPr/>
          <p:nvPr/>
        </p:nvSpPr>
        <p:spPr bwMode="auto">
          <a:xfrm>
            <a:off x="4320577" y="1691468"/>
            <a:ext cx="711412" cy="519647"/>
          </a:xfrm>
          <a:prstGeom prst="flowChartAlternate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cxnSp>
        <p:nvCxnSpPr>
          <p:cNvPr id="19" name="直接箭头连接符 18"/>
          <p:cNvCxnSpPr/>
          <p:nvPr/>
        </p:nvCxnSpPr>
        <p:spPr bwMode="auto">
          <a:xfrm>
            <a:off x="3807853" y="1944429"/>
            <a:ext cx="512724" cy="295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2" name="矩形 21"/>
          <p:cNvSpPr/>
          <p:nvPr/>
        </p:nvSpPr>
        <p:spPr bwMode="auto">
          <a:xfrm>
            <a:off x="5306302" y="1628799"/>
            <a:ext cx="1010919" cy="94532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1" name="矩形 20"/>
          <p:cNvSpPr/>
          <p:nvPr/>
        </p:nvSpPr>
        <p:spPr bwMode="auto">
          <a:xfrm>
            <a:off x="2151669" y="5770006"/>
            <a:ext cx="4392488" cy="504056"/>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3" name="TextBox 22"/>
          <p:cNvSpPr txBox="1"/>
          <p:nvPr/>
        </p:nvSpPr>
        <p:spPr>
          <a:xfrm>
            <a:off x="2454495" y="5845121"/>
            <a:ext cx="3377417" cy="369332"/>
          </a:xfrm>
          <a:prstGeom prst="rect">
            <a:avLst/>
          </a:prstGeom>
          <a:noFill/>
        </p:spPr>
        <p:txBody>
          <a:bodyPr wrap="square" rtlCol="0">
            <a:spAutoFit/>
          </a:bodyPr>
          <a:lstStyle/>
          <a:p>
            <a:r>
              <a:rPr lang="zh-CN" altLang="en-US" dirty="0" smtClean="0"/>
              <a:t>基础架构 </a:t>
            </a:r>
            <a:r>
              <a:rPr lang="en-US" altLang="zh-CN" dirty="0" smtClean="0"/>
              <a:t>——ASP.NET MVC</a:t>
            </a:r>
            <a:endParaRPr lang="zh-CN" altLang="en-US" dirty="0"/>
          </a:p>
        </p:txBody>
      </p:sp>
      <p:sp>
        <p:nvSpPr>
          <p:cNvPr id="25" name="TextBox 24"/>
          <p:cNvSpPr txBox="1"/>
          <p:nvPr/>
        </p:nvSpPr>
        <p:spPr>
          <a:xfrm>
            <a:off x="4340221" y="1694183"/>
            <a:ext cx="819929" cy="523220"/>
          </a:xfrm>
          <a:prstGeom prst="rect">
            <a:avLst/>
          </a:prstGeom>
          <a:noFill/>
        </p:spPr>
        <p:txBody>
          <a:bodyPr wrap="square" rtlCol="0">
            <a:spAutoFit/>
          </a:bodyPr>
          <a:lstStyle/>
          <a:p>
            <a:r>
              <a:rPr lang="zh-CN" altLang="en-US" sz="1400" dirty="0" smtClean="0"/>
              <a:t>录入展示组件</a:t>
            </a:r>
            <a:endParaRPr lang="zh-CN" altLang="en-US" sz="1400" dirty="0"/>
          </a:p>
        </p:txBody>
      </p:sp>
      <p:sp>
        <p:nvSpPr>
          <p:cNvPr id="26" name="TextBox 25"/>
          <p:cNvSpPr txBox="1"/>
          <p:nvPr/>
        </p:nvSpPr>
        <p:spPr>
          <a:xfrm>
            <a:off x="3027441" y="1753652"/>
            <a:ext cx="648072" cy="523220"/>
          </a:xfrm>
          <a:prstGeom prst="rect">
            <a:avLst/>
          </a:prstGeom>
          <a:noFill/>
        </p:spPr>
        <p:txBody>
          <a:bodyPr wrap="square" rtlCol="0">
            <a:spAutoFit/>
          </a:bodyPr>
          <a:lstStyle/>
          <a:p>
            <a:r>
              <a:rPr lang="zh-CN" altLang="en-US" sz="1400" dirty="0" smtClean="0"/>
              <a:t>界面配置</a:t>
            </a:r>
            <a:endParaRPr lang="zh-CN" altLang="en-US" sz="1400" dirty="0"/>
          </a:p>
        </p:txBody>
      </p:sp>
      <p:sp>
        <p:nvSpPr>
          <p:cNvPr id="28" name="TextBox 27"/>
          <p:cNvSpPr txBox="1"/>
          <p:nvPr/>
        </p:nvSpPr>
        <p:spPr>
          <a:xfrm>
            <a:off x="5384084" y="1835241"/>
            <a:ext cx="855354" cy="523220"/>
          </a:xfrm>
          <a:prstGeom prst="rect">
            <a:avLst/>
          </a:prstGeom>
          <a:noFill/>
        </p:spPr>
        <p:txBody>
          <a:bodyPr wrap="square" rtlCol="0">
            <a:spAutoFit/>
          </a:bodyPr>
          <a:lstStyle/>
          <a:p>
            <a:r>
              <a:rPr lang="zh-CN" altLang="en-US" sz="1400" dirty="0" smtClean="0"/>
              <a:t>数据交互模块</a:t>
            </a:r>
            <a:endParaRPr lang="zh-CN" altLang="en-US" sz="1400" dirty="0"/>
          </a:p>
        </p:txBody>
      </p:sp>
      <p:sp>
        <p:nvSpPr>
          <p:cNvPr id="30" name="矩形 29"/>
          <p:cNvSpPr/>
          <p:nvPr/>
        </p:nvSpPr>
        <p:spPr bwMode="auto">
          <a:xfrm>
            <a:off x="2785331" y="3140966"/>
            <a:ext cx="3606067" cy="79800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47" name="TextBox 57346"/>
          <p:cNvSpPr txBox="1"/>
          <p:nvPr/>
        </p:nvSpPr>
        <p:spPr>
          <a:xfrm>
            <a:off x="1719621" y="2636673"/>
            <a:ext cx="216024" cy="2585323"/>
          </a:xfrm>
          <a:prstGeom prst="rect">
            <a:avLst/>
          </a:prstGeom>
          <a:noFill/>
        </p:spPr>
        <p:txBody>
          <a:bodyPr wrap="square" rtlCol="0">
            <a:spAutoFit/>
          </a:bodyPr>
          <a:lstStyle/>
          <a:p>
            <a:r>
              <a:rPr lang="zh-CN" altLang="en-US" dirty="0" smtClean="0"/>
              <a:t>云</a:t>
            </a:r>
            <a:endParaRPr lang="en-US" altLang="zh-CN" dirty="0" smtClean="0"/>
          </a:p>
          <a:p>
            <a:endParaRPr lang="en-US" altLang="zh-CN" dirty="0" smtClean="0"/>
          </a:p>
          <a:p>
            <a:endParaRPr lang="en-US" altLang="zh-CN" dirty="0"/>
          </a:p>
          <a:p>
            <a:endParaRPr lang="en-US" altLang="zh-CN" dirty="0"/>
          </a:p>
          <a:p>
            <a:r>
              <a:rPr lang="zh-CN" altLang="en-US" dirty="0" smtClean="0"/>
              <a:t>平</a:t>
            </a:r>
            <a:endParaRPr lang="en-US" altLang="zh-CN" dirty="0" smtClean="0"/>
          </a:p>
          <a:p>
            <a:endParaRPr lang="en-US" altLang="zh-CN" dirty="0" smtClean="0"/>
          </a:p>
          <a:p>
            <a:endParaRPr lang="en-US" altLang="zh-CN" dirty="0" smtClean="0"/>
          </a:p>
          <a:p>
            <a:endParaRPr lang="en-US" altLang="zh-CN" dirty="0"/>
          </a:p>
          <a:p>
            <a:r>
              <a:rPr lang="zh-CN" altLang="en-US" dirty="0" smtClean="0"/>
              <a:t>台</a:t>
            </a:r>
            <a:endParaRPr lang="zh-CN" altLang="en-US" dirty="0"/>
          </a:p>
        </p:txBody>
      </p:sp>
      <p:sp>
        <p:nvSpPr>
          <p:cNvPr id="57351" name="矩形 57350"/>
          <p:cNvSpPr/>
          <p:nvPr/>
        </p:nvSpPr>
        <p:spPr bwMode="auto">
          <a:xfrm>
            <a:off x="3015765" y="3190538"/>
            <a:ext cx="936104" cy="3269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i="0" u="none" strike="noStrike" cap="none" normalizeH="0" baseline="0" dirty="0" smtClean="0">
                <a:ln>
                  <a:noFill/>
                </a:ln>
                <a:solidFill>
                  <a:schemeClr val="tx1"/>
                </a:solidFill>
                <a:effectLst/>
                <a:latin typeface="Arial" charset="0"/>
                <a:ea typeface="宋体" charset="-122"/>
              </a:rPr>
              <a:t>系统登录</a:t>
            </a:r>
          </a:p>
        </p:txBody>
      </p:sp>
      <p:sp>
        <p:nvSpPr>
          <p:cNvPr id="57352" name="矩形 57351"/>
          <p:cNvSpPr/>
          <p:nvPr/>
        </p:nvSpPr>
        <p:spPr bwMode="auto">
          <a:xfrm>
            <a:off x="4146673" y="3183625"/>
            <a:ext cx="1389372" cy="30811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i="0" u="none" strike="noStrike" cap="none" normalizeH="0" baseline="0" dirty="0" smtClean="0">
                <a:ln>
                  <a:noFill/>
                </a:ln>
                <a:solidFill>
                  <a:schemeClr val="tx1"/>
                </a:solidFill>
                <a:effectLst/>
                <a:latin typeface="Arial" charset="0"/>
                <a:ea typeface="宋体" charset="-122"/>
              </a:rPr>
              <a:t>新入病人信息</a:t>
            </a:r>
          </a:p>
        </p:txBody>
      </p:sp>
      <p:sp>
        <p:nvSpPr>
          <p:cNvPr id="41" name="矩形 40"/>
          <p:cNvSpPr/>
          <p:nvPr/>
        </p:nvSpPr>
        <p:spPr bwMode="auto">
          <a:xfrm>
            <a:off x="4563937" y="3537012"/>
            <a:ext cx="936104" cy="3269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i="0" u="none" strike="noStrike" cap="none" normalizeH="0" baseline="0" dirty="0" smtClean="0">
                <a:ln>
                  <a:noFill/>
                </a:ln>
                <a:solidFill>
                  <a:schemeClr val="tx1"/>
                </a:solidFill>
                <a:effectLst/>
                <a:latin typeface="Arial" charset="0"/>
                <a:ea typeface="宋体" charset="-122"/>
              </a:rPr>
              <a:t>问诊流程</a:t>
            </a:r>
          </a:p>
        </p:txBody>
      </p:sp>
      <p:sp>
        <p:nvSpPr>
          <p:cNvPr id="42" name="矩形 41"/>
          <p:cNvSpPr/>
          <p:nvPr/>
        </p:nvSpPr>
        <p:spPr bwMode="auto">
          <a:xfrm>
            <a:off x="2917632" y="3539967"/>
            <a:ext cx="1515761" cy="3269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i="0" u="none" strike="noStrike" cap="none" normalizeH="0" baseline="0" dirty="0" smtClean="0">
                <a:ln>
                  <a:noFill/>
                </a:ln>
                <a:solidFill>
                  <a:schemeClr val="tx1"/>
                </a:solidFill>
                <a:effectLst/>
                <a:latin typeface="Arial" charset="0"/>
                <a:ea typeface="宋体" charset="-122"/>
              </a:rPr>
              <a:t>病人</a:t>
            </a:r>
            <a:r>
              <a:rPr lang="zh-CN" altLang="en-US" sz="1400" dirty="0">
                <a:latin typeface="Arial" charset="0"/>
                <a:ea typeface="宋体" charset="-122"/>
              </a:rPr>
              <a:t>信息</a:t>
            </a:r>
            <a:r>
              <a:rPr kumimoji="0" lang="zh-CN" altLang="en-US" sz="1400" i="0" u="none" strike="noStrike" cap="none" normalizeH="0" baseline="0" dirty="0" smtClean="0">
                <a:ln>
                  <a:noFill/>
                </a:ln>
                <a:solidFill>
                  <a:schemeClr val="tx1"/>
                </a:solidFill>
                <a:effectLst/>
                <a:latin typeface="Arial" charset="0"/>
                <a:ea typeface="宋体" charset="-122"/>
              </a:rPr>
              <a:t>查询</a:t>
            </a:r>
          </a:p>
        </p:txBody>
      </p:sp>
      <p:sp>
        <p:nvSpPr>
          <p:cNvPr id="43" name="矩形 42"/>
          <p:cNvSpPr/>
          <p:nvPr/>
        </p:nvSpPr>
        <p:spPr bwMode="auto">
          <a:xfrm>
            <a:off x="5610223" y="3220842"/>
            <a:ext cx="706998" cy="643163"/>
          </a:xfrm>
          <a:prstGeom prst="rect">
            <a:avLst/>
          </a:prstGeom>
          <a:solidFill>
            <a:schemeClr val="accent1"/>
          </a:solidFill>
          <a:ln w="9525" cap="flat" cmpd="sng" algn="ctr">
            <a:solidFill>
              <a:schemeClr val="bg2">
                <a:lumMod val="75000"/>
              </a:schemeClr>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i="0" u="none" strike="noStrike" cap="none" normalizeH="0" baseline="0" dirty="0" smtClean="0">
              <a:ln>
                <a:noFill/>
              </a:ln>
              <a:solidFill>
                <a:schemeClr val="tx1"/>
              </a:solidFill>
              <a:effectLst/>
              <a:latin typeface="Arial" charset="0"/>
              <a:ea typeface="宋体" charset="-122"/>
            </a:endParaRPr>
          </a:p>
        </p:txBody>
      </p:sp>
      <p:sp>
        <p:nvSpPr>
          <p:cNvPr id="57353" name="TextBox 57352"/>
          <p:cNvSpPr txBox="1"/>
          <p:nvPr/>
        </p:nvSpPr>
        <p:spPr>
          <a:xfrm>
            <a:off x="5610223" y="3263411"/>
            <a:ext cx="864097" cy="523220"/>
          </a:xfrm>
          <a:prstGeom prst="rect">
            <a:avLst/>
          </a:prstGeom>
          <a:noFill/>
        </p:spPr>
        <p:txBody>
          <a:bodyPr wrap="square" rtlCol="0">
            <a:spAutoFit/>
          </a:bodyPr>
          <a:lstStyle/>
          <a:p>
            <a:r>
              <a:rPr lang="zh-CN" altLang="en-US" sz="1400" dirty="0" smtClean="0"/>
              <a:t>新业务逻辑</a:t>
            </a:r>
            <a:endParaRPr lang="zh-CN" altLang="en-US" sz="1400" dirty="0"/>
          </a:p>
        </p:txBody>
      </p:sp>
      <p:sp>
        <p:nvSpPr>
          <p:cNvPr id="57354" name="TextBox 57353"/>
          <p:cNvSpPr txBox="1"/>
          <p:nvPr/>
        </p:nvSpPr>
        <p:spPr>
          <a:xfrm>
            <a:off x="3284907" y="2238965"/>
            <a:ext cx="1489882" cy="307777"/>
          </a:xfrm>
          <a:prstGeom prst="rect">
            <a:avLst/>
          </a:prstGeom>
          <a:noFill/>
        </p:spPr>
        <p:txBody>
          <a:bodyPr wrap="square" rtlCol="0">
            <a:spAutoFit/>
          </a:bodyPr>
          <a:lstStyle/>
          <a:p>
            <a:r>
              <a:rPr lang="zh-CN" altLang="en-US" sz="1400" dirty="0" smtClean="0"/>
              <a:t>问诊流程页面</a:t>
            </a:r>
            <a:endParaRPr lang="zh-CN" altLang="en-US" sz="1400" dirty="0"/>
          </a:p>
        </p:txBody>
      </p:sp>
      <p:sp>
        <p:nvSpPr>
          <p:cNvPr id="57355" name="矩形 57354"/>
          <p:cNvSpPr/>
          <p:nvPr/>
        </p:nvSpPr>
        <p:spPr bwMode="auto">
          <a:xfrm>
            <a:off x="2785331" y="4638326"/>
            <a:ext cx="1648062" cy="85402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i="0" u="none" strike="noStrike" cap="none" normalizeH="0" baseline="0" dirty="0" smtClean="0">
              <a:ln>
                <a:noFill/>
              </a:ln>
              <a:solidFill>
                <a:schemeClr val="tx1"/>
              </a:solidFill>
              <a:effectLst/>
              <a:latin typeface="Arial" charset="0"/>
              <a:ea typeface="宋体" charset="-122"/>
            </a:endParaRPr>
          </a:p>
        </p:txBody>
      </p:sp>
      <p:sp>
        <p:nvSpPr>
          <p:cNvPr id="57356" name="矩形 57355"/>
          <p:cNvSpPr/>
          <p:nvPr/>
        </p:nvSpPr>
        <p:spPr bwMode="auto">
          <a:xfrm>
            <a:off x="4750184" y="4638326"/>
            <a:ext cx="1641213" cy="85402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dirty="0">
              <a:latin typeface="Arial" charset="0"/>
              <a:ea typeface="宋体" charset="-122"/>
            </a:endParaRPr>
          </a:p>
        </p:txBody>
      </p:sp>
      <p:sp>
        <p:nvSpPr>
          <p:cNvPr id="57357" name="流程图: 磁盘 57356"/>
          <p:cNvSpPr/>
          <p:nvPr/>
        </p:nvSpPr>
        <p:spPr bwMode="auto">
          <a:xfrm>
            <a:off x="2812378" y="4648088"/>
            <a:ext cx="338820" cy="461665"/>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58" name="爆炸形 1 57357"/>
          <p:cNvSpPr/>
          <p:nvPr/>
        </p:nvSpPr>
        <p:spPr bwMode="auto">
          <a:xfrm>
            <a:off x="3736847" y="4653973"/>
            <a:ext cx="432048" cy="461664"/>
          </a:xfrm>
          <a:prstGeom prst="irregularSeal1">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cxnSp>
        <p:nvCxnSpPr>
          <p:cNvPr id="50" name="直接箭头连接符 49"/>
          <p:cNvCxnSpPr/>
          <p:nvPr/>
        </p:nvCxnSpPr>
        <p:spPr bwMode="auto">
          <a:xfrm flipV="1">
            <a:off x="3324604" y="4827670"/>
            <a:ext cx="318426" cy="4374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2" name="爆炸形 1 51"/>
          <p:cNvSpPr/>
          <p:nvPr/>
        </p:nvSpPr>
        <p:spPr bwMode="auto">
          <a:xfrm>
            <a:off x="3821868" y="4646713"/>
            <a:ext cx="432048" cy="461664"/>
          </a:xfrm>
          <a:prstGeom prst="irregularSeal1">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61" name="矩形 57360"/>
          <p:cNvSpPr/>
          <p:nvPr/>
        </p:nvSpPr>
        <p:spPr bwMode="auto">
          <a:xfrm>
            <a:off x="5524601" y="4844661"/>
            <a:ext cx="792619" cy="54814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5" name="流程图: 磁盘 54"/>
          <p:cNvSpPr/>
          <p:nvPr/>
        </p:nvSpPr>
        <p:spPr bwMode="auto">
          <a:xfrm>
            <a:off x="4794497" y="4714011"/>
            <a:ext cx="338820" cy="461665"/>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6" name="流程图: 磁盘 55"/>
          <p:cNvSpPr/>
          <p:nvPr/>
        </p:nvSpPr>
        <p:spPr bwMode="auto">
          <a:xfrm>
            <a:off x="4963907" y="4865250"/>
            <a:ext cx="338820" cy="461665"/>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 name="流程图: 磁盘 56"/>
          <p:cNvSpPr/>
          <p:nvPr/>
        </p:nvSpPr>
        <p:spPr bwMode="auto">
          <a:xfrm>
            <a:off x="2964778" y="4800488"/>
            <a:ext cx="338820" cy="461665"/>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62" name="TextBox 57361"/>
          <p:cNvSpPr txBox="1"/>
          <p:nvPr/>
        </p:nvSpPr>
        <p:spPr>
          <a:xfrm>
            <a:off x="2785853" y="5184575"/>
            <a:ext cx="773617" cy="307777"/>
          </a:xfrm>
          <a:prstGeom prst="rect">
            <a:avLst/>
          </a:prstGeom>
          <a:noFill/>
        </p:spPr>
        <p:txBody>
          <a:bodyPr wrap="square" rtlCol="0">
            <a:spAutoFit/>
          </a:bodyPr>
          <a:lstStyle/>
          <a:p>
            <a:r>
              <a:rPr lang="zh-CN" altLang="en-US" sz="1400" dirty="0" smtClean="0"/>
              <a:t>知识库</a:t>
            </a:r>
            <a:endParaRPr lang="zh-CN" altLang="en-US" sz="1400" dirty="0"/>
          </a:p>
        </p:txBody>
      </p:sp>
      <p:sp>
        <p:nvSpPr>
          <p:cNvPr id="57363" name="TextBox 57362"/>
          <p:cNvSpPr txBox="1"/>
          <p:nvPr/>
        </p:nvSpPr>
        <p:spPr>
          <a:xfrm>
            <a:off x="3500041" y="5159747"/>
            <a:ext cx="1047671" cy="307777"/>
          </a:xfrm>
          <a:prstGeom prst="rect">
            <a:avLst/>
          </a:prstGeom>
          <a:noFill/>
        </p:spPr>
        <p:txBody>
          <a:bodyPr wrap="square" rtlCol="0">
            <a:spAutoFit/>
          </a:bodyPr>
          <a:lstStyle/>
          <a:p>
            <a:r>
              <a:rPr lang="zh-CN" altLang="en-US" sz="1400" dirty="0" smtClean="0"/>
              <a:t>推理引擎</a:t>
            </a:r>
            <a:endParaRPr lang="zh-CN" altLang="en-US" sz="1400" dirty="0"/>
          </a:p>
        </p:txBody>
      </p:sp>
      <p:sp>
        <p:nvSpPr>
          <p:cNvPr id="57364" name="TextBox 57363"/>
          <p:cNvSpPr txBox="1"/>
          <p:nvPr/>
        </p:nvSpPr>
        <p:spPr>
          <a:xfrm>
            <a:off x="5462828" y="4878920"/>
            <a:ext cx="1095455" cy="523220"/>
          </a:xfrm>
          <a:prstGeom prst="rect">
            <a:avLst/>
          </a:prstGeom>
          <a:noFill/>
        </p:spPr>
        <p:txBody>
          <a:bodyPr wrap="square" rtlCol="0">
            <a:spAutoFit/>
          </a:bodyPr>
          <a:lstStyle/>
          <a:p>
            <a:r>
              <a:rPr lang="en-US" altLang="zh-CN" sz="1400" dirty="0" err="1" smtClean="0"/>
              <a:t>MongoDB</a:t>
            </a:r>
            <a:r>
              <a:rPr lang="en-US" altLang="zh-CN" sz="1400" dirty="0" smtClean="0"/>
              <a:t> </a:t>
            </a:r>
            <a:r>
              <a:rPr lang="zh-CN" altLang="en-US" sz="1400" dirty="0" smtClean="0"/>
              <a:t>存储方案</a:t>
            </a:r>
            <a:endParaRPr lang="zh-CN" altLang="en-US" sz="1400" dirty="0"/>
          </a:p>
        </p:txBody>
      </p:sp>
      <p:sp>
        <p:nvSpPr>
          <p:cNvPr id="61" name="TextBox 60"/>
          <p:cNvSpPr txBox="1"/>
          <p:nvPr/>
        </p:nvSpPr>
        <p:spPr>
          <a:xfrm>
            <a:off x="4750985" y="5212117"/>
            <a:ext cx="773617" cy="307777"/>
          </a:xfrm>
          <a:prstGeom prst="rect">
            <a:avLst/>
          </a:prstGeom>
          <a:noFill/>
        </p:spPr>
        <p:txBody>
          <a:bodyPr wrap="square" rtlCol="0">
            <a:spAutoFit/>
          </a:bodyPr>
          <a:lstStyle/>
          <a:p>
            <a:r>
              <a:rPr lang="zh-CN" altLang="en-US" sz="1400" dirty="0"/>
              <a:t>数据</a:t>
            </a:r>
            <a:r>
              <a:rPr lang="zh-CN" altLang="en-US" sz="1400" dirty="0" smtClean="0"/>
              <a:t>库</a:t>
            </a:r>
            <a:endParaRPr lang="zh-CN" altLang="en-US" sz="1400" dirty="0"/>
          </a:p>
        </p:txBody>
      </p:sp>
      <p:sp>
        <p:nvSpPr>
          <p:cNvPr id="57366" name="矩形 57365"/>
          <p:cNvSpPr/>
          <p:nvPr/>
        </p:nvSpPr>
        <p:spPr bwMode="auto">
          <a:xfrm>
            <a:off x="3041457" y="4245782"/>
            <a:ext cx="1127438" cy="40036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64" name="TextBox 63"/>
          <p:cNvSpPr txBox="1"/>
          <p:nvPr/>
        </p:nvSpPr>
        <p:spPr>
          <a:xfrm>
            <a:off x="2995949" y="4253606"/>
            <a:ext cx="1396834" cy="307777"/>
          </a:xfrm>
          <a:prstGeom prst="rect">
            <a:avLst/>
          </a:prstGeom>
          <a:noFill/>
        </p:spPr>
        <p:txBody>
          <a:bodyPr wrap="square" rtlCol="0">
            <a:spAutoFit/>
          </a:bodyPr>
          <a:lstStyle/>
          <a:p>
            <a:r>
              <a:rPr lang="zh-CN" altLang="en-US" sz="1400" dirty="0" smtClean="0"/>
              <a:t>推理引擎接口</a:t>
            </a:r>
            <a:endParaRPr lang="zh-CN" altLang="en-US" sz="1400" dirty="0"/>
          </a:p>
        </p:txBody>
      </p:sp>
      <p:cxnSp>
        <p:nvCxnSpPr>
          <p:cNvPr id="65" name="直接箭头连接符 64"/>
          <p:cNvCxnSpPr/>
          <p:nvPr/>
        </p:nvCxnSpPr>
        <p:spPr bwMode="auto">
          <a:xfrm flipV="1">
            <a:off x="5252364" y="5099019"/>
            <a:ext cx="318426" cy="4374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7367" name="矩形 57366"/>
          <p:cNvSpPr/>
          <p:nvPr/>
        </p:nvSpPr>
        <p:spPr bwMode="auto">
          <a:xfrm>
            <a:off x="5031989" y="4253606"/>
            <a:ext cx="1207449" cy="38472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68" name="TextBox 57367"/>
          <p:cNvSpPr txBox="1"/>
          <p:nvPr/>
        </p:nvSpPr>
        <p:spPr>
          <a:xfrm>
            <a:off x="5031989" y="4253606"/>
            <a:ext cx="1285231" cy="307777"/>
          </a:xfrm>
          <a:prstGeom prst="rect">
            <a:avLst/>
          </a:prstGeom>
          <a:noFill/>
        </p:spPr>
        <p:txBody>
          <a:bodyPr wrap="square" rtlCol="0">
            <a:spAutoFit/>
          </a:bodyPr>
          <a:lstStyle/>
          <a:p>
            <a:r>
              <a:rPr lang="zh-CN" altLang="en-US" sz="1400" dirty="0" smtClean="0"/>
              <a:t>数据访问接口</a:t>
            </a:r>
            <a:endParaRPr lang="zh-CN" altLang="en-US" sz="1400" dirty="0"/>
          </a:p>
        </p:txBody>
      </p:sp>
    </p:spTree>
    <p:extLst>
      <p:ext uri="{BB962C8B-B14F-4D97-AF65-F5344CB8AC3E}">
        <p14:creationId xmlns:p14="http://schemas.microsoft.com/office/powerpoint/2010/main" val="34231481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24</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视图层：数据录入展示组件</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204864"/>
            <a:ext cx="3082677" cy="2451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25035" t="741" r="49807" b="49259"/>
          <a:stretch/>
        </p:blipFill>
        <p:spPr bwMode="auto">
          <a:xfrm>
            <a:off x="4234339" y="1772816"/>
            <a:ext cx="1869704" cy="1111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descr="C:\Users\FGJ\AppData\Roaming\Tencent\Users\794460205\QQ\WinTemp\RichOle\G9RCBLOS7TQ~B{2F@H7[43B.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34669" y="3212976"/>
            <a:ext cx="1912127" cy="116824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Users\FGJ\AppData\Roaming\Tencent\Users\794460205\QQ\WinTemp\RichOle\_[C3_3FRDKSI9F}A@HD(EV9.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12305" y="4743898"/>
            <a:ext cx="1934491" cy="1328804"/>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C:\Users\FGJ\AppData\Roaming\Tencent\Users\794460205\QQ\WinTemp\RichOle\COUC3(}K5NY`T7MYET}Y_X2.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06568" y="2476793"/>
            <a:ext cx="1968067" cy="1032380"/>
          </a:xfrm>
          <a:prstGeom prst="rect">
            <a:avLst/>
          </a:prstGeom>
          <a:noFill/>
          <a:extLst>
            <a:ext uri="{909E8E84-426E-40DD-AFC4-6F175D3DCCD1}">
              <a14:hiddenFill xmlns:a14="http://schemas.microsoft.com/office/drawing/2010/main">
                <a:solidFill>
                  <a:srgbClr val="FFFFFF"/>
                </a:solidFill>
              </a14:hiddenFill>
            </a:ext>
          </a:extLst>
        </p:spPr>
      </p:pic>
      <p:sp>
        <p:nvSpPr>
          <p:cNvPr id="2" name="左大括号 1"/>
          <p:cNvSpPr/>
          <p:nvPr/>
        </p:nvSpPr>
        <p:spPr bwMode="auto">
          <a:xfrm>
            <a:off x="2699792" y="2348880"/>
            <a:ext cx="1296144" cy="2392594"/>
          </a:xfrm>
          <a:prstGeom prst="leftBrace">
            <a:avLst>
              <a:gd name="adj1" fmla="val 7313"/>
              <a:gd name="adj2" fmla="val 50000"/>
            </a:avLst>
          </a:prstGeom>
          <a:solidFill>
            <a:srgbClr val="F2F0F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2059" name="Picture 1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06568" y="3749273"/>
            <a:ext cx="1897393" cy="1263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295322" y="6196662"/>
            <a:ext cx="1851474" cy="369332"/>
          </a:xfrm>
          <a:prstGeom prst="rect">
            <a:avLst/>
          </a:prstGeom>
          <a:noFill/>
        </p:spPr>
        <p:txBody>
          <a:bodyPr wrap="square" rtlCol="0">
            <a:spAutoFit/>
          </a:bodyPr>
          <a:lstStyle/>
          <a:p>
            <a:r>
              <a:rPr lang="zh-CN" altLang="en-US" dirty="0" smtClean="0"/>
              <a:t>问诊页面显示</a:t>
            </a:r>
            <a:endParaRPr lang="zh-CN" altLang="en-US" dirty="0"/>
          </a:p>
        </p:txBody>
      </p:sp>
      <p:sp>
        <p:nvSpPr>
          <p:cNvPr id="4" name="TextBox 3"/>
          <p:cNvSpPr txBox="1"/>
          <p:nvPr/>
        </p:nvSpPr>
        <p:spPr>
          <a:xfrm>
            <a:off x="6588223" y="5229200"/>
            <a:ext cx="1786411" cy="369332"/>
          </a:xfrm>
          <a:prstGeom prst="rect">
            <a:avLst/>
          </a:prstGeom>
          <a:noFill/>
        </p:spPr>
        <p:txBody>
          <a:bodyPr wrap="square" rtlCol="0">
            <a:spAutoFit/>
          </a:bodyPr>
          <a:lstStyle/>
          <a:p>
            <a:r>
              <a:rPr lang="zh-CN" altLang="en-US" dirty="0" smtClean="0"/>
              <a:t>报告页面显示</a:t>
            </a:r>
            <a:endParaRPr lang="zh-CN" altLang="en-US" dirty="0"/>
          </a:p>
        </p:txBody>
      </p:sp>
      <p:sp>
        <p:nvSpPr>
          <p:cNvPr id="5" name="TextBox 4"/>
          <p:cNvSpPr txBox="1"/>
          <p:nvPr/>
        </p:nvSpPr>
        <p:spPr>
          <a:xfrm>
            <a:off x="971600" y="4743898"/>
            <a:ext cx="1584176" cy="369332"/>
          </a:xfrm>
          <a:prstGeom prst="rect">
            <a:avLst/>
          </a:prstGeom>
          <a:noFill/>
        </p:spPr>
        <p:txBody>
          <a:bodyPr wrap="square" rtlCol="0">
            <a:spAutoFit/>
          </a:bodyPr>
          <a:lstStyle/>
          <a:p>
            <a:r>
              <a:rPr lang="zh-CN" altLang="en-US" dirty="0" smtClean="0"/>
              <a:t>系统界面</a:t>
            </a:r>
            <a:endParaRPr lang="zh-CN" altLang="en-US" dirty="0"/>
          </a:p>
        </p:txBody>
      </p:sp>
    </p:spTree>
    <p:extLst>
      <p:ext uri="{BB962C8B-B14F-4D97-AF65-F5344CB8AC3E}">
        <p14:creationId xmlns:p14="http://schemas.microsoft.com/office/powerpoint/2010/main" val="31391734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25</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控制层</a:t>
            </a:r>
            <a:r>
              <a:rPr lang="en-US" altLang="zh-CN" sz="2800" b="1" dirty="0">
                <a:solidFill>
                  <a:srgbClr val="FFFFFF"/>
                </a:solidFill>
                <a:latin typeface="Times New Roman" pitchFamily="18" charset="0"/>
                <a:ea typeface="黑体" pitchFamily="49" charset="-122"/>
                <a:cs typeface="Times New Roman" pitchFamily="18" charset="0"/>
              </a:rPr>
              <a:t> </a:t>
            </a:r>
            <a:r>
              <a:rPr lang="zh-CN" altLang="en-US" sz="2800" b="1" dirty="0" smtClean="0">
                <a:solidFill>
                  <a:srgbClr val="FFFFFF"/>
                </a:solidFill>
                <a:latin typeface="Times New Roman" pitchFamily="18" charset="0"/>
                <a:ea typeface="黑体" pitchFamily="49" charset="-122"/>
                <a:cs typeface="Times New Roman" pitchFamily="18" charset="0"/>
              </a:rPr>
              <a:t>：系统问诊部分流程图</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699" y="2058830"/>
            <a:ext cx="4752528"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858061" y="2291498"/>
            <a:ext cx="2592288" cy="646331"/>
          </a:xfrm>
          <a:prstGeom prst="rect">
            <a:avLst/>
          </a:prstGeom>
          <a:noFill/>
        </p:spPr>
        <p:txBody>
          <a:bodyPr wrap="square" rtlCol="0">
            <a:spAutoFit/>
          </a:bodyPr>
          <a:lstStyle/>
          <a:p>
            <a:pPr marL="285750" indent="-285750">
              <a:buFont typeface="Wingdings" pitchFamily="2" charset="2"/>
              <a:buChar char="Ø"/>
            </a:pPr>
            <a:r>
              <a:rPr lang="zh-CN" altLang="en-US" dirty="0" smtClean="0"/>
              <a:t>医生录入病人基本信息（病人首次就诊）</a:t>
            </a:r>
            <a:endParaRPr lang="en-US" altLang="zh-CN" dirty="0" smtClean="0"/>
          </a:p>
        </p:txBody>
      </p:sp>
      <p:sp>
        <p:nvSpPr>
          <p:cNvPr id="8" name="TextBox 7"/>
          <p:cNvSpPr txBox="1"/>
          <p:nvPr/>
        </p:nvSpPr>
        <p:spPr>
          <a:xfrm>
            <a:off x="5868144" y="3140968"/>
            <a:ext cx="2592288" cy="1200329"/>
          </a:xfrm>
          <a:prstGeom prst="rect">
            <a:avLst/>
          </a:prstGeom>
          <a:noFill/>
        </p:spPr>
        <p:txBody>
          <a:bodyPr wrap="square" rtlCol="0">
            <a:spAutoFit/>
          </a:bodyPr>
          <a:lstStyle/>
          <a:p>
            <a:pPr marL="285750" indent="-285750">
              <a:buFont typeface="Wingdings" pitchFamily="2" charset="2"/>
              <a:buChar char="Ø"/>
            </a:pPr>
            <a:r>
              <a:rPr lang="zh-CN" altLang="en-US" dirty="0" smtClean="0"/>
              <a:t>开始问诊，疾病相关信息收集完毕后，医生使用诊断决策支持功能</a:t>
            </a:r>
            <a:endParaRPr lang="en-US" altLang="zh-CN" dirty="0" smtClean="0"/>
          </a:p>
        </p:txBody>
      </p:sp>
      <p:sp>
        <p:nvSpPr>
          <p:cNvPr id="9" name="TextBox 8"/>
          <p:cNvSpPr txBox="1"/>
          <p:nvPr/>
        </p:nvSpPr>
        <p:spPr>
          <a:xfrm>
            <a:off x="6094512" y="4589222"/>
            <a:ext cx="2592288" cy="923330"/>
          </a:xfrm>
          <a:prstGeom prst="rect">
            <a:avLst/>
          </a:prstGeom>
          <a:noFill/>
        </p:spPr>
        <p:txBody>
          <a:bodyPr wrap="square" rtlCol="0">
            <a:spAutoFit/>
          </a:bodyPr>
          <a:lstStyle/>
          <a:p>
            <a:pPr marL="285750" indent="-285750">
              <a:buFont typeface="Wingdings" pitchFamily="2" charset="2"/>
              <a:buChar char="Ø"/>
            </a:pPr>
            <a:r>
              <a:rPr lang="zh-CN" altLang="en-US" dirty="0" smtClean="0"/>
              <a:t>医生得出最终诊断结论后，将本次就诊记录保存</a:t>
            </a:r>
            <a:endParaRPr lang="en-US" altLang="zh-CN" dirty="0" smtClean="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629" y="1973122"/>
            <a:ext cx="5442543" cy="4202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bwMode="auto">
          <a:xfrm>
            <a:off x="251520" y="5661248"/>
            <a:ext cx="6480720" cy="93610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29417907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26</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模型层：基于</a:t>
            </a:r>
            <a:r>
              <a:rPr lang="en-US" altLang="zh-CN" sz="2800" b="1" dirty="0" err="1" smtClean="0">
                <a:solidFill>
                  <a:srgbClr val="FFFFFF"/>
                </a:solidFill>
                <a:latin typeface="Times New Roman" pitchFamily="18" charset="0"/>
                <a:ea typeface="黑体" pitchFamily="49" charset="-122"/>
                <a:cs typeface="Times New Roman" pitchFamily="18" charset="0"/>
              </a:rPr>
              <a:t>MongoDB</a:t>
            </a:r>
            <a:r>
              <a:rPr lang="zh-CN" altLang="en-US" sz="2800" b="1" dirty="0" smtClean="0">
                <a:solidFill>
                  <a:srgbClr val="FFFFFF"/>
                </a:solidFill>
                <a:latin typeface="Times New Roman" pitchFamily="18" charset="0"/>
                <a:ea typeface="黑体" pitchFamily="49" charset="-122"/>
                <a:cs typeface="Times New Roman" pitchFamily="18" charset="0"/>
              </a:rPr>
              <a:t>的数据存储</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4" name="Picture 2" descr="C:\Users\FGJ\AppData\Roaming\Tencent\Users\794460205\QQ\WinTemp\RichOle\KSTG5DFY07%ZB13BCRRK`7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688" y="3818278"/>
            <a:ext cx="4091618" cy="2525000"/>
          </a:xfrm>
          <a:prstGeom prst="rect">
            <a:avLst/>
          </a:prstGeom>
          <a:noFill/>
          <a:extLst>
            <a:ext uri="{909E8E84-426E-40DD-AFC4-6F175D3DCCD1}">
              <a14:hiddenFill xmlns:a14="http://schemas.microsoft.com/office/drawing/2010/main">
                <a:solidFill>
                  <a:srgbClr val="FFFFFF"/>
                </a:solidFill>
              </a14:hiddenFill>
            </a:ext>
          </a:extLst>
        </p:spPr>
      </p:pic>
      <p:sp>
        <p:nvSpPr>
          <p:cNvPr id="6" name="灯片编号占位符 1"/>
          <p:cNvSpPr txBox="1">
            <a:spLocks/>
          </p:cNvSpPr>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r" defTabSz="914400" rtl="0" eaLnBrk="0" fontAlgn="auto" latinLnBrk="0" hangingPunct="0">
              <a:spcBef>
                <a:spcPts val="0"/>
              </a:spcBef>
              <a:spcAft>
                <a:spcPts val="0"/>
              </a:spcAft>
              <a:defRPr sz="1400" b="0" kern="1200">
                <a:solidFill>
                  <a:schemeClr val="tx1"/>
                </a:solidFill>
                <a:latin typeface="Calibri" pitchFamily="34" charset="0"/>
                <a:ea typeface="宋体" charset="-122"/>
                <a:cs typeface="+mn-cs"/>
              </a:defRPr>
            </a:lvl1pPr>
            <a:lvl2pPr marL="742950" indent="-285750" algn="l" defTabSz="914400" rtl="0" eaLnBrk="0" latinLnBrk="0" hangingPunct="0">
              <a:defRPr sz="1800" kern="1200">
                <a:solidFill>
                  <a:schemeClr val="tx1"/>
                </a:solidFill>
                <a:latin typeface="Calibri" pitchFamily="34" charset="0"/>
                <a:ea typeface="宋体" charset="-122"/>
                <a:cs typeface="+mn-cs"/>
              </a:defRPr>
            </a:lvl2pPr>
            <a:lvl3pPr marL="1143000" indent="-228600" algn="l" defTabSz="914400" rtl="0" eaLnBrk="0" latinLnBrk="0" hangingPunct="0">
              <a:defRPr sz="1800" kern="1200">
                <a:solidFill>
                  <a:schemeClr val="tx1"/>
                </a:solidFill>
                <a:latin typeface="Calibri" pitchFamily="34" charset="0"/>
                <a:ea typeface="宋体" charset="-122"/>
                <a:cs typeface="+mn-cs"/>
              </a:defRPr>
            </a:lvl3pPr>
            <a:lvl4pPr marL="1600200" indent="-228600" algn="l" defTabSz="914400" rtl="0" eaLnBrk="0" latinLnBrk="0" hangingPunct="0">
              <a:defRPr sz="1800" kern="1200">
                <a:solidFill>
                  <a:schemeClr val="tx1"/>
                </a:solidFill>
                <a:latin typeface="Calibri" pitchFamily="34" charset="0"/>
                <a:ea typeface="宋体" charset="-122"/>
                <a:cs typeface="+mn-cs"/>
              </a:defRPr>
            </a:lvl4pPr>
            <a:lvl5pPr marL="2057400" indent="-228600" algn="l" defTabSz="914400" rtl="0" eaLnBrk="0" latinLnBrk="0" hangingPunct="0">
              <a:defRPr sz="1800" kern="1200">
                <a:solidFill>
                  <a:schemeClr val="tx1"/>
                </a:solidFill>
                <a:latin typeface="Calibri" pitchFamily="34" charset="0"/>
                <a:ea typeface="宋体" charset="-122"/>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26</a:t>
            </a:fld>
            <a:endParaRPr lang="en-US" altLang="zh-CN" dirty="0" smtClean="0">
              <a:solidFill>
                <a:srgbClr val="000000"/>
              </a:solidFill>
              <a:latin typeface="Arial" charset="0"/>
            </a:endParaRPr>
          </a:p>
        </p:txBody>
      </p:sp>
      <p:sp>
        <p:nvSpPr>
          <p:cNvPr id="8" name="圆角矩形 7"/>
          <p:cNvSpPr/>
          <p:nvPr/>
        </p:nvSpPr>
        <p:spPr bwMode="auto">
          <a:xfrm>
            <a:off x="1172182" y="1881332"/>
            <a:ext cx="4552604" cy="571230"/>
          </a:xfrm>
          <a:prstGeom prst="roundRect">
            <a:avLst/>
          </a:prstGeom>
          <a:solidFill>
            <a:schemeClr val="accent3">
              <a:lumMod val="85000"/>
            </a:schemeClr>
          </a:solidFill>
          <a:ln>
            <a:no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i="0" u="none" strike="noStrike" normalizeH="0" baseline="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charset="0"/>
              <a:ea typeface="宋体" charset="-122"/>
            </a:endParaRPr>
          </a:p>
        </p:txBody>
      </p:sp>
      <p:sp>
        <p:nvSpPr>
          <p:cNvPr id="9" name="圆角矩形 8"/>
          <p:cNvSpPr/>
          <p:nvPr/>
        </p:nvSpPr>
        <p:spPr bwMode="auto">
          <a:xfrm>
            <a:off x="1174521" y="2383726"/>
            <a:ext cx="4550265" cy="534437"/>
          </a:xfrm>
          <a:prstGeom prst="roundRect">
            <a:avLst/>
          </a:prstGeom>
          <a:solidFill>
            <a:schemeClr val="accent6">
              <a:lumMod val="20000"/>
              <a:lumOff val="80000"/>
            </a:schemeClr>
          </a:solidFill>
          <a:ln>
            <a:no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i="0" u="none" strike="noStrike" normalizeH="0" baseline="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charset="0"/>
              <a:ea typeface="宋体" charset="-122"/>
            </a:endParaRPr>
          </a:p>
        </p:txBody>
      </p:sp>
      <p:sp>
        <p:nvSpPr>
          <p:cNvPr id="10" name="矩形 9"/>
          <p:cNvSpPr/>
          <p:nvPr/>
        </p:nvSpPr>
        <p:spPr bwMode="auto">
          <a:xfrm>
            <a:off x="4781751" y="2028447"/>
            <a:ext cx="633616" cy="324201"/>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200" i="0" u="none" strike="noStrike" cap="none" normalizeH="0" baseline="0" dirty="0" smtClean="0">
                <a:ln>
                  <a:noFill/>
                </a:ln>
                <a:solidFill>
                  <a:schemeClr val="tx1"/>
                </a:solidFill>
                <a:effectLst/>
                <a:latin typeface="Arial" charset="0"/>
                <a:ea typeface="宋体" charset="-122"/>
              </a:rPr>
              <a:t>Save</a:t>
            </a:r>
            <a:endParaRPr kumimoji="0" lang="zh-CN" altLang="en-US" sz="1200" i="0" u="none" strike="noStrike" cap="none" normalizeH="0" baseline="0" dirty="0" smtClean="0">
              <a:ln>
                <a:noFill/>
              </a:ln>
              <a:solidFill>
                <a:schemeClr val="tx1"/>
              </a:solidFill>
              <a:effectLst/>
              <a:latin typeface="Arial" charset="0"/>
              <a:ea typeface="宋体" charset="-122"/>
            </a:endParaRPr>
          </a:p>
        </p:txBody>
      </p:sp>
      <p:sp>
        <p:nvSpPr>
          <p:cNvPr id="11" name="矩形 10"/>
          <p:cNvSpPr/>
          <p:nvPr/>
        </p:nvSpPr>
        <p:spPr bwMode="auto">
          <a:xfrm>
            <a:off x="3010916" y="2028447"/>
            <a:ext cx="789385" cy="3031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en-US" altLang="zh-CN" sz="1200" dirty="0" smtClean="0">
                <a:latin typeface="Arial" charset="0"/>
                <a:ea typeface="宋体" charset="-122"/>
              </a:rPr>
              <a:t>Update</a:t>
            </a:r>
            <a:endParaRPr lang="zh-CN" altLang="en-US" sz="1200" dirty="0">
              <a:latin typeface="Arial" charset="0"/>
              <a:ea typeface="宋体" charset="-122"/>
            </a:endParaRPr>
          </a:p>
        </p:txBody>
      </p:sp>
      <p:sp>
        <p:nvSpPr>
          <p:cNvPr id="12" name="矩形 11"/>
          <p:cNvSpPr/>
          <p:nvPr/>
        </p:nvSpPr>
        <p:spPr bwMode="auto">
          <a:xfrm>
            <a:off x="3961845" y="2032452"/>
            <a:ext cx="710544" cy="30929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en-US" altLang="zh-CN" sz="1200" dirty="0" smtClean="0">
                <a:latin typeface="Arial" charset="0"/>
                <a:ea typeface="宋体" charset="-122"/>
              </a:rPr>
              <a:t>Query</a:t>
            </a:r>
            <a:endParaRPr lang="zh-CN" altLang="en-US" sz="1200" dirty="0">
              <a:latin typeface="Arial" charset="0"/>
              <a:ea typeface="宋体" charset="-122"/>
            </a:endParaRPr>
          </a:p>
        </p:txBody>
      </p:sp>
      <p:sp>
        <p:nvSpPr>
          <p:cNvPr id="13" name="矩形 12"/>
          <p:cNvSpPr/>
          <p:nvPr/>
        </p:nvSpPr>
        <p:spPr bwMode="auto">
          <a:xfrm>
            <a:off x="2088908" y="2008684"/>
            <a:ext cx="667500" cy="316524"/>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tLang="zh-CN" sz="1200" dirty="0" smtClean="0">
                <a:latin typeface="Arial" charset="0"/>
                <a:ea typeface="宋体" charset="-122"/>
              </a:rPr>
              <a:t>Delete</a:t>
            </a:r>
            <a:endParaRPr kumimoji="0" lang="zh-CN" altLang="en-US" sz="1200" i="0" u="none" strike="noStrike" cap="none" normalizeH="0" baseline="0" dirty="0" smtClean="0">
              <a:ln>
                <a:noFill/>
              </a:ln>
              <a:solidFill>
                <a:schemeClr val="tx1"/>
              </a:solidFill>
              <a:effectLst/>
              <a:latin typeface="Arial" charset="0"/>
              <a:ea typeface="宋体" charset="-122"/>
            </a:endParaRPr>
          </a:p>
        </p:txBody>
      </p:sp>
      <p:sp>
        <p:nvSpPr>
          <p:cNvPr id="14" name="TextBox 13"/>
          <p:cNvSpPr txBox="1"/>
          <p:nvPr/>
        </p:nvSpPr>
        <p:spPr>
          <a:xfrm>
            <a:off x="1303975" y="2028447"/>
            <a:ext cx="893402" cy="276999"/>
          </a:xfrm>
          <a:prstGeom prst="rect">
            <a:avLst/>
          </a:prstGeom>
          <a:noFill/>
          <a:ln>
            <a:noFill/>
          </a:ln>
        </p:spPr>
        <p:txBody>
          <a:bodyPr wrap="square" rtlCol="0">
            <a:spAutoFit/>
          </a:bodyPr>
          <a:lstStyle/>
          <a:p>
            <a:r>
              <a:rPr lang="zh-CN" altLang="en-US" sz="1200" dirty="0" smtClean="0"/>
              <a:t>应用层</a:t>
            </a:r>
            <a:endParaRPr lang="zh-CN" altLang="en-US" sz="1200" dirty="0"/>
          </a:p>
        </p:txBody>
      </p:sp>
      <p:sp>
        <p:nvSpPr>
          <p:cNvPr id="15" name="TextBox 14"/>
          <p:cNvSpPr txBox="1"/>
          <p:nvPr/>
        </p:nvSpPr>
        <p:spPr>
          <a:xfrm>
            <a:off x="1278774" y="2492415"/>
            <a:ext cx="893402" cy="276999"/>
          </a:xfrm>
          <a:prstGeom prst="rect">
            <a:avLst/>
          </a:prstGeom>
          <a:noFill/>
          <a:ln>
            <a:noFill/>
          </a:ln>
        </p:spPr>
        <p:txBody>
          <a:bodyPr wrap="square" rtlCol="0">
            <a:spAutoFit/>
          </a:bodyPr>
          <a:lstStyle/>
          <a:p>
            <a:r>
              <a:rPr lang="zh-CN" altLang="en-US" sz="1200" dirty="0" smtClean="0"/>
              <a:t>服务层</a:t>
            </a:r>
            <a:endParaRPr lang="zh-CN" altLang="en-US" sz="1200" dirty="0"/>
          </a:p>
        </p:txBody>
      </p:sp>
      <p:sp>
        <p:nvSpPr>
          <p:cNvPr id="16" name="圆角矩形 15"/>
          <p:cNvSpPr/>
          <p:nvPr/>
        </p:nvSpPr>
        <p:spPr bwMode="auto">
          <a:xfrm>
            <a:off x="1174520" y="2907352"/>
            <a:ext cx="4549607" cy="593656"/>
          </a:xfrm>
          <a:prstGeom prst="roundRect">
            <a:avLst/>
          </a:prstGeom>
          <a:solidFill>
            <a:srgbClr val="3399FF"/>
          </a:solidFill>
          <a:ln>
            <a:no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i="0" u="none" strike="noStrike" normalizeH="0" baseline="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charset="0"/>
              <a:ea typeface="宋体" charset="-122"/>
            </a:endParaRPr>
          </a:p>
        </p:txBody>
      </p:sp>
      <p:sp>
        <p:nvSpPr>
          <p:cNvPr id="17" name="TextBox 16"/>
          <p:cNvSpPr txBox="1"/>
          <p:nvPr/>
        </p:nvSpPr>
        <p:spPr>
          <a:xfrm>
            <a:off x="1319165" y="3065681"/>
            <a:ext cx="893402" cy="276999"/>
          </a:xfrm>
          <a:prstGeom prst="rect">
            <a:avLst/>
          </a:prstGeom>
          <a:noFill/>
          <a:ln>
            <a:noFill/>
          </a:ln>
        </p:spPr>
        <p:txBody>
          <a:bodyPr wrap="square" rtlCol="0">
            <a:spAutoFit/>
          </a:bodyPr>
          <a:lstStyle/>
          <a:p>
            <a:r>
              <a:rPr lang="zh-CN" altLang="en-US" sz="1200" dirty="0" smtClean="0"/>
              <a:t>存储层</a:t>
            </a:r>
            <a:endParaRPr lang="zh-CN" altLang="en-US" sz="1200" dirty="0"/>
          </a:p>
        </p:txBody>
      </p:sp>
      <p:sp>
        <p:nvSpPr>
          <p:cNvPr id="18" name="矩形 17"/>
          <p:cNvSpPr/>
          <p:nvPr/>
        </p:nvSpPr>
        <p:spPr bwMode="auto">
          <a:xfrm>
            <a:off x="2380518" y="3065681"/>
            <a:ext cx="973533" cy="317403"/>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dirty="0" smtClean="0">
              <a:ln>
                <a:noFill/>
              </a:ln>
              <a:solidFill>
                <a:schemeClr val="tx1"/>
              </a:solidFill>
              <a:effectLst/>
              <a:latin typeface="Arial" charset="0"/>
              <a:ea typeface="宋体" charset="-122"/>
            </a:endParaRPr>
          </a:p>
        </p:txBody>
      </p:sp>
      <p:sp>
        <p:nvSpPr>
          <p:cNvPr id="19" name="矩形 18"/>
          <p:cNvSpPr/>
          <p:nvPr/>
        </p:nvSpPr>
        <p:spPr bwMode="auto">
          <a:xfrm>
            <a:off x="3744766" y="3066341"/>
            <a:ext cx="1034053" cy="330873"/>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dirty="0" smtClean="0">
              <a:ln>
                <a:noFill/>
              </a:ln>
              <a:solidFill>
                <a:schemeClr val="tx1"/>
              </a:solidFill>
              <a:effectLst/>
              <a:latin typeface="Arial" charset="0"/>
              <a:ea typeface="宋体" charset="-122"/>
            </a:endParaRPr>
          </a:p>
        </p:txBody>
      </p:sp>
      <p:sp>
        <p:nvSpPr>
          <p:cNvPr id="20" name="TextBox 19"/>
          <p:cNvSpPr txBox="1"/>
          <p:nvPr/>
        </p:nvSpPr>
        <p:spPr>
          <a:xfrm>
            <a:off x="2343073" y="3093277"/>
            <a:ext cx="1172672" cy="276999"/>
          </a:xfrm>
          <a:prstGeom prst="rect">
            <a:avLst/>
          </a:prstGeom>
          <a:noFill/>
          <a:ln>
            <a:noFill/>
          </a:ln>
        </p:spPr>
        <p:txBody>
          <a:bodyPr wrap="square" rtlCol="0">
            <a:spAutoFit/>
          </a:bodyPr>
          <a:lstStyle/>
          <a:p>
            <a:r>
              <a:rPr lang="zh-CN" altLang="en-US" sz="1200" dirty="0" smtClean="0"/>
              <a:t>主从复制</a:t>
            </a:r>
            <a:endParaRPr lang="zh-CN" altLang="en-US" sz="1200" dirty="0"/>
          </a:p>
        </p:txBody>
      </p:sp>
      <p:sp>
        <p:nvSpPr>
          <p:cNvPr id="21" name="TextBox 20"/>
          <p:cNvSpPr txBox="1"/>
          <p:nvPr/>
        </p:nvSpPr>
        <p:spPr>
          <a:xfrm>
            <a:off x="3857040" y="3123116"/>
            <a:ext cx="877332" cy="276999"/>
          </a:xfrm>
          <a:prstGeom prst="rect">
            <a:avLst/>
          </a:prstGeom>
          <a:noFill/>
          <a:ln>
            <a:noFill/>
          </a:ln>
        </p:spPr>
        <p:txBody>
          <a:bodyPr wrap="square" rtlCol="0">
            <a:spAutoFit/>
          </a:bodyPr>
          <a:lstStyle/>
          <a:p>
            <a:r>
              <a:rPr lang="zh-CN" altLang="en-US" sz="1200" dirty="0" smtClean="0"/>
              <a:t>集群分片</a:t>
            </a:r>
            <a:endParaRPr lang="zh-CN" altLang="en-US" sz="1200" dirty="0"/>
          </a:p>
        </p:txBody>
      </p:sp>
      <p:sp>
        <p:nvSpPr>
          <p:cNvPr id="23" name="TextBox 22"/>
          <p:cNvSpPr txBox="1"/>
          <p:nvPr/>
        </p:nvSpPr>
        <p:spPr>
          <a:xfrm>
            <a:off x="4733456" y="5373216"/>
            <a:ext cx="3336245" cy="646331"/>
          </a:xfrm>
          <a:prstGeom prst="rect">
            <a:avLst/>
          </a:prstGeom>
          <a:noFill/>
        </p:spPr>
        <p:txBody>
          <a:bodyPr wrap="square" rtlCol="0">
            <a:spAutoFit/>
          </a:bodyPr>
          <a:lstStyle/>
          <a:p>
            <a:r>
              <a:rPr lang="en-US" altLang="zh-CN" dirty="0" smtClean="0"/>
              <a:t>Windows</a:t>
            </a:r>
            <a:r>
              <a:rPr lang="zh-CN" altLang="en-US" dirty="0" smtClean="0"/>
              <a:t>系统下包含三个存储节点的自动分片集群</a:t>
            </a:r>
            <a:endParaRPr lang="zh-CN" altLang="en-US" dirty="0"/>
          </a:p>
        </p:txBody>
      </p:sp>
      <p:sp>
        <p:nvSpPr>
          <p:cNvPr id="24" name="矩形 23"/>
          <p:cNvSpPr/>
          <p:nvPr/>
        </p:nvSpPr>
        <p:spPr bwMode="auto">
          <a:xfrm>
            <a:off x="2267326" y="2492415"/>
            <a:ext cx="845460" cy="317061"/>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5" name="文本框 4"/>
          <p:cNvSpPr txBox="1"/>
          <p:nvPr/>
        </p:nvSpPr>
        <p:spPr>
          <a:xfrm>
            <a:off x="2389914" y="2492595"/>
            <a:ext cx="800583" cy="307777"/>
          </a:xfrm>
          <a:prstGeom prst="rect">
            <a:avLst/>
          </a:prstGeom>
          <a:noFill/>
          <a:ln>
            <a:noFill/>
          </a:ln>
        </p:spPr>
        <p:txBody>
          <a:bodyPr wrap="square" rtlCol="0">
            <a:spAutoFit/>
          </a:bodyPr>
          <a:lstStyle/>
          <a:p>
            <a:r>
              <a:rPr lang="zh-CN" altLang="en-US" sz="1400" dirty="0" smtClean="0"/>
              <a:t>索引</a:t>
            </a:r>
            <a:endParaRPr lang="zh-CN" altLang="en-US" sz="1400" dirty="0"/>
          </a:p>
        </p:txBody>
      </p:sp>
      <p:sp>
        <p:nvSpPr>
          <p:cNvPr id="26" name="矩形 25"/>
          <p:cNvSpPr/>
          <p:nvPr/>
        </p:nvSpPr>
        <p:spPr bwMode="auto">
          <a:xfrm>
            <a:off x="3737788" y="2471319"/>
            <a:ext cx="1021878" cy="317061"/>
          </a:xfrm>
          <a:prstGeom prst="rect">
            <a:avLst/>
          </a:prstGeom>
          <a:solidFill>
            <a:schemeClr val="accent1"/>
          </a:solidFill>
          <a:ln w="9525" cap="flat" cmpd="sng" algn="ctr">
            <a:no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7" name="文本框 32"/>
          <p:cNvSpPr txBox="1"/>
          <p:nvPr/>
        </p:nvSpPr>
        <p:spPr>
          <a:xfrm>
            <a:off x="3769591" y="2501699"/>
            <a:ext cx="1183938" cy="307777"/>
          </a:xfrm>
          <a:prstGeom prst="rect">
            <a:avLst/>
          </a:prstGeom>
          <a:noFill/>
          <a:ln>
            <a:noFill/>
          </a:ln>
        </p:spPr>
        <p:txBody>
          <a:bodyPr wrap="square" rtlCol="0">
            <a:spAutoFit/>
          </a:bodyPr>
          <a:lstStyle/>
          <a:p>
            <a:r>
              <a:rPr lang="en-US" altLang="zh-CN" sz="1400" dirty="0" smtClean="0"/>
              <a:t>Mapreduce</a:t>
            </a:r>
            <a:endParaRPr lang="zh-CN" altLang="en-US" sz="1400" dirty="0"/>
          </a:p>
        </p:txBody>
      </p:sp>
      <p:sp>
        <p:nvSpPr>
          <p:cNvPr id="30" name="TextBox 29"/>
          <p:cNvSpPr txBox="1"/>
          <p:nvPr/>
        </p:nvSpPr>
        <p:spPr>
          <a:xfrm>
            <a:off x="6212222" y="1797614"/>
            <a:ext cx="1586993" cy="738664"/>
          </a:xfrm>
          <a:prstGeom prst="rect">
            <a:avLst/>
          </a:prstGeom>
          <a:noFill/>
        </p:spPr>
        <p:txBody>
          <a:bodyPr wrap="square" rtlCol="0">
            <a:spAutoFit/>
          </a:bodyPr>
          <a:lstStyle/>
          <a:p>
            <a:r>
              <a:rPr lang="en-US" altLang="zh-CN" sz="1400" dirty="0" smtClean="0"/>
              <a:t>Pat</a:t>
            </a:r>
            <a:r>
              <a:rPr lang="zh-CN" altLang="en-US" sz="1400" dirty="0" smtClean="0"/>
              <a:t>病人基本信息</a:t>
            </a:r>
            <a:endParaRPr lang="en-US" altLang="zh-CN" sz="1400" dirty="0" smtClean="0"/>
          </a:p>
          <a:p>
            <a:r>
              <a:rPr lang="en-US" altLang="zh-CN" sz="1400" dirty="0" smtClean="0"/>
              <a:t>History </a:t>
            </a:r>
            <a:r>
              <a:rPr lang="zh-CN" altLang="en-US" sz="1400" dirty="0" smtClean="0"/>
              <a:t>病史信息</a:t>
            </a:r>
            <a:endParaRPr lang="en-US" altLang="zh-CN" sz="1400" dirty="0" smtClean="0"/>
          </a:p>
          <a:p>
            <a:r>
              <a:rPr lang="en-US" altLang="zh-CN" sz="1400" dirty="0" err="1" smtClean="0"/>
              <a:t>Inquery</a:t>
            </a:r>
            <a:r>
              <a:rPr lang="en-US" altLang="zh-CN" sz="1400" dirty="0" smtClean="0"/>
              <a:t> </a:t>
            </a:r>
            <a:r>
              <a:rPr lang="zh-CN" altLang="en-US" sz="1400" dirty="0" smtClean="0"/>
              <a:t>问诊信息</a:t>
            </a:r>
            <a:endParaRPr lang="en-US" altLang="zh-CN" sz="1400" dirty="0" smtClean="0"/>
          </a:p>
        </p:txBody>
      </p:sp>
      <p:sp>
        <p:nvSpPr>
          <p:cNvPr id="57344" name="左大括号 57343"/>
          <p:cNvSpPr/>
          <p:nvPr/>
        </p:nvSpPr>
        <p:spPr bwMode="auto">
          <a:xfrm>
            <a:off x="5843061" y="1856545"/>
            <a:ext cx="288032" cy="646903"/>
          </a:xfrm>
          <a:prstGeom prst="leftBrac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28960604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xfrm>
            <a:off x="6553200" y="635542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27</a:t>
            </a:fld>
            <a:endParaRPr lang="en-US" altLang="zh-CN" smtClean="0">
              <a:solidFill>
                <a:srgbClr val="000000"/>
              </a:solidFill>
              <a:latin typeface="Arial" charset="0"/>
            </a:endParaRPr>
          </a:p>
        </p:txBody>
      </p:sp>
      <p:sp>
        <p:nvSpPr>
          <p:cNvPr id="57348" name="标题 1"/>
          <p:cNvSpPr txBox="1">
            <a:spLocks/>
          </p:cNvSpPr>
          <p:nvPr/>
        </p:nvSpPr>
        <p:spPr bwMode="auto">
          <a:xfrm>
            <a:off x="414162" y="333374"/>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a:solidFill>
                  <a:srgbClr val="FFFFFF"/>
                </a:solidFill>
                <a:latin typeface="Times New Roman" pitchFamily="18" charset="0"/>
                <a:ea typeface="黑体" pitchFamily="49" charset="-122"/>
                <a:cs typeface="Times New Roman" pitchFamily="18" charset="0"/>
              </a:rPr>
              <a:t>决策支持服务构建</a:t>
            </a:r>
            <a:r>
              <a:rPr lang="zh-CN" altLang="en-US" sz="2800" b="1" dirty="0" smtClean="0">
                <a:solidFill>
                  <a:srgbClr val="FFFFFF"/>
                </a:solidFill>
                <a:latin typeface="Times New Roman" pitchFamily="18" charset="0"/>
                <a:ea typeface="黑体" pitchFamily="49" charset="-122"/>
                <a:cs typeface="Times New Roman" pitchFamily="18" charset="0"/>
              </a:rPr>
              <a:t>方案</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3" name="TextBox 2"/>
          <p:cNvSpPr txBox="1"/>
          <p:nvPr/>
        </p:nvSpPr>
        <p:spPr>
          <a:xfrm>
            <a:off x="618848" y="2619558"/>
            <a:ext cx="1800200" cy="369332"/>
          </a:xfrm>
          <a:prstGeom prst="rect">
            <a:avLst/>
          </a:prstGeom>
          <a:noFill/>
        </p:spPr>
        <p:txBody>
          <a:bodyPr wrap="square" rtlCol="0">
            <a:spAutoFit/>
          </a:bodyPr>
          <a:lstStyle/>
          <a:p>
            <a:r>
              <a:rPr lang="zh-CN" altLang="en-US" dirty="0" smtClean="0"/>
              <a:t>疾病需求分析</a:t>
            </a:r>
            <a:endParaRPr lang="zh-CN" altLang="en-US" dirty="0"/>
          </a:p>
        </p:txBody>
      </p:sp>
      <p:sp>
        <p:nvSpPr>
          <p:cNvPr id="4" name="TextBox 3"/>
          <p:cNvSpPr txBox="1"/>
          <p:nvPr/>
        </p:nvSpPr>
        <p:spPr>
          <a:xfrm>
            <a:off x="4918218" y="2567860"/>
            <a:ext cx="1440160" cy="369332"/>
          </a:xfrm>
          <a:prstGeom prst="rect">
            <a:avLst/>
          </a:prstGeom>
          <a:noFill/>
        </p:spPr>
        <p:txBody>
          <a:bodyPr wrap="square" rtlCol="0">
            <a:spAutoFit/>
          </a:bodyPr>
          <a:lstStyle/>
          <a:p>
            <a:r>
              <a:rPr lang="zh-CN" altLang="en-US" dirty="0" smtClean="0"/>
              <a:t>系统实现</a:t>
            </a:r>
            <a:endParaRPr lang="zh-CN" altLang="en-US" dirty="0"/>
          </a:p>
        </p:txBody>
      </p:sp>
      <p:sp>
        <p:nvSpPr>
          <p:cNvPr id="5" name="TextBox 4"/>
          <p:cNvSpPr txBox="1"/>
          <p:nvPr/>
        </p:nvSpPr>
        <p:spPr>
          <a:xfrm>
            <a:off x="7244431" y="2587729"/>
            <a:ext cx="1512168" cy="369332"/>
          </a:xfrm>
          <a:prstGeom prst="rect">
            <a:avLst/>
          </a:prstGeom>
          <a:noFill/>
        </p:spPr>
        <p:txBody>
          <a:bodyPr wrap="square" rtlCol="0">
            <a:spAutoFit/>
          </a:bodyPr>
          <a:lstStyle/>
          <a:p>
            <a:r>
              <a:rPr lang="zh-CN" altLang="en-US" dirty="0" smtClean="0"/>
              <a:t>系统应用</a:t>
            </a:r>
            <a:endParaRPr lang="zh-CN" altLang="en-US" dirty="0"/>
          </a:p>
        </p:txBody>
      </p:sp>
      <p:sp>
        <p:nvSpPr>
          <p:cNvPr id="8" name="TextBox 7"/>
          <p:cNvSpPr txBox="1"/>
          <p:nvPr/>
        </p:nvSpPr>
        <p:spPr>
          <a:xfrm>
            <a:off x="727016" y="3089700"/>
            <a:ext cx="1440160" cy="369332"/>
          </a:xfrm>
          <a:prstGeom prst="rect">
            <a:avLst/>
          </a:prstGeom>
          <a:noFill/>
        </p:spPr>
        <p:txBody>
          <a:bodyPr wrap="square" rtlCol="0">
            <a:spAutoFit/>
          </a:bodyPr>
          <a:lstStyle/>
          <a:p>
            <a:r>
              <a:rPr lang="en-US" altLang="zh-CN" dirty="0" smtClean="0"/>
              <a:t>1.</a:t>
            </a:r>
            <a:r>
              <a:rPr lang="zh-CN" altLang="en-US" dirty="0" smtClean="0"/>
              <a:t>选取病种</a:t>
            </a:r>
            <a:endParaRPr lang="zh-CN" altLang="en-US" dirty="0"/>
          </a:p>
        </p:txBody>
      </p:sp>
      <p:sp>
        <p:nvSpPr>
          <p:cNvPr id="10" name="TextBox 9"/>
          <p:cNvSpPr txBox="1"/>
          <p:nvPr/>
        </p:nvSpPr>
        <p:spPr>
          <a:xfrm>
            <a:off x="695440" y="3553598"/>
            <a:ext cx="1705312" cy="923330"/>
          </a:xfrm>
          <a:prstGeom prst="rect">
            <a:avLst/>
          </a:prstGeom>
          <a:noFill/>
        </p:spPr>
        <p:txBody>
          <a:bodyPr wrap="square" rtlCol="0">
            <a:spAutoFit/>
          </a:bodyPr>
          <a:lstStyle/>
          <a:p>
            <a:r>
              <a:rPr lang="en-US" altLang="zh-CN" dirty="0" smtClean="0"/>
              <a:t>2.</a:t>
            </a:r>
            <a:r>
              <a:rPr lang="zh-CN" altLang="en-US" dirty="0" smtClean="0"/>
              <a:t>针对疾病诊断数据需求进行建模</a:t>
            </a:r>
            <a:endParaRPr lang="zh-CN" altLang="en-US" dirty="0"/>
          </a:p>
        </p:txBody>
      </p:sp>
      <p:sp>
        <p:nvSpPr>
          <p:cNvPr id="11" name="TextBox 10"/>
          <p:cNvSpPr txBox="1"/>
          <p:nvPr/>
        </p:nvSpPr>
        <p:spPr>
          <a:xfrm>
            <a:off x="4810224" y="2824717"/>
            <a:ext cx="1743951" cy="1754326"/>
          </a:xfrm>
          <a:prstGeom prst="rect">
            <a:avLst/>
          </a:prstGeom>
          <a:noFill/>
        </p:spPr>
        <p:txBody>
          <a:bodyPr wrap="square" rtlCol="0">
            <a:spAutoFit/>
          </a:bodyPr>
          <a:lstStyle/>
          <a:p>
            <a:r>
              <a:rPr lang="en-US" altLang="zh-CN" dirty="0" smtClean="0"/>
              <a:t>1.</a:t>
            </a:r>
            <a:r>
              <a:rPr lang="zh-CN" altLang="en-US" dirty="0" smtClean="0"/>
              <a:t>诊断流程界面配置</a:t>
            </a:r>
            <a:endParaRPr lang="en-US" altLang="zh-CN" dirty="0" smtClean="0"/>
          </a:p>
          <a:p>
            <a:r>
              <a:rPr lang="en-US" altLang="zh-CN" dirty="0" smtClean="0"/>
              <a:t>2.</a:t>
            </a:r>
            <a:r>
              <a:rPr lang="zh-CN" altLang="en-US" dirty="0" smtClean="0"/>
              <a:t>数据交互模块实现</a:t>
            </a:r>
            <a:endParaRPr lang="en-US" altLang="zh-CN" dirty="0" smtClean="0"/>
          </a:p>
          <a:p>
            <a:r>
              <a:rPr lang="en-US" altLang="zh-CN" dirty="0" smtClean="0"/>
              <a:t>3.</a:t>
            </a:r>
            <a:r>
              <a:rPr lang="zh-CN" altLang="en-US" dirty="0" smtClean="0"/>
              <a:t>推理引擎实现</a:t>
            </a:r>
            <a:endParaRPr lang="en-US" altLang="zh-CN" dirty="0" smtClean="0"/>
          </a:p>
        </p:txBody>
      </p:sp>
      <p:sp>
        <p:nvSpPr>
          <p:cNvPr id="12" name="TextBox 11"/>
          <p:cNvSpPr txBox="1"/>
          <p:nvPr/>
        </p:nvSpPr>
        <p:spPr>
          <a:xfrm>
            <a:off x="6927426" y="3010044"/>
            <a:ext cx="1781391" cy="1200329"/>
          </a:xfrm>
          <a:prstGeom prst="rect">
            <a:avLst/>
          </a:prstGeom>
          <a:noFill/>
        </p:spPr>
        <p:txBody>
          <a:bodyPr wrap="square" rtlCol="0">
            <a:spAutoFit/>
          </a:bodyPr>
          <a:lstStyle/>
          <a:p>
            <a:r>
              <a:rPr lang="en-US" altLang="zh-CN" dirty="0" smtClean="0"/>
              <a:t>1.</a:t>
            </a:r>
            <a:r>
              <a:rPr lang="zh-CN" altLang="en-US" dirty="0" smtClean="0"/>
              <a:t>云平台部署系统</a:t>
            </a:r>
            <a:endParaRPr lang="en-US" altLang="zh-CN" dirty="0" smtClean="0"/>
          </a:p>
          <a:p>
            <a:r>
              <a:rPr lang="en-US" altLang="zh-CN" dirty="0" smtClean="0"/>
              <a:t>2.</a:t>
            </a:r>
            <a:r>
              <a:rPr lang="zh-CN" altLang="en-US" dirty="0" smtClean="0"/>
              <a:t>临床辅助决策</a:t>
            </a:r>
            <a:endParaRPr lang="en-US" altLang="zh-CN" dirty="0" smtClean="0"/>
          </a:p>
          <a:p>
            <a:r>
              <a:rPr lang="en-US" altLang="zh-CN" dirty="0" smtClean="0"/>
              <a:t>3.</a:t>
            </a:r>
            <a:r>
              <a:rPr lang="zh-CN" altLang="en-US" dirty="0" smtClean="0"/>
              <a:t>临床数据收集</a:t>
            </a:r>
            <a:endParaRPr lang="zh-CN" altLang="en-US" dirty="0"/>
          </a:p>
        </p:txBody>
      </p:sp>
      <p:sp>
        <p:nvSpPr>
          <p:cNvPr id="13" name="TextBox 12"/>
          <p:cNvSpPr txBox="1"/>
          <p:nvPr/>
        </p:nvSpPr>
        <p:spPr>
          <a:xfrm>
            <a:off x="2879812" y="2634410"/>
            <a:ext cx="1368152" cy="369332"/>
          </a:xfrm>
          <a:prstGeom prst="rect">
            <a:avLst/>
          </a:prstGeom>
          <a:noFill/>
        </p:spPr>
        <p:txBody>
          <a:bodyPr wrap="square" rtlCol="0">
            <a:spAutoFit/>
          </a:bodyPr>
          <a:lstStyle/>
          <a:p>
            <a:r>
              <a:rPr lang="zh-CN" altLang="en-US" dirty="0" smtClean="0"/>
              <a:t>推理构建</a:t>
            </a:r>
            <a:endParaRPr lang="zh-CN" altLang="en-US" dirty="0"/>
          </a:p>
        </p:txBody>
      </p:sp>
      <p:sp>
        <p:nvSpPr>
          <p:cNvPr id="14" name="TextBox 13"/>
          <p:cNvSpPr txBox="1"/>
          <p:nvPr/>
        </p:nvSpPr>
        <p:spPr>
          <a:xfrm>
            <a:off x="2672252" y="3101715"/>
            <a:ext cx="1605020" cy="1477328"/>
          </a:xfrm>
          <a:prstGeom prst="rect">
            <a:avLst/>
          </a:prstGeom>
          <a:noFill/>
        </p:spPr>
        <p:txBody>
          <a:bodyPr wrap="square" rtlCol="0">
            <a:spAutoFit/>
          </a:bodyPr>
          <a:lstStyle/>
          <a:p>
            <a:r>
              <a:rPr lang="en-US" altLang="zh-CN" dirty="0" smtClean="0"/>
              <a:t>1.</a:t>
            </a:r>
            <a:r>
              <a:rPr lang="zh-CN" altLang="en-US" dirty="0" smtClean="0"/>
              <a:t>推理方法选择</a:t>
            </a:r>
            <a:endParaRPr lang="en-US" altLang="zh-CN" dirty="0" smtClean="0"/>
          </a:p>
          <a:p>
            <a:r>
              <a:rPr lang="en-US" altLang="zh-CN" dirty="0" smtClean="0"/>
              <a:t>2.</a:t>
            </a:r>
            <a:r>
              <a:rPr lang="zh-CN" altLang="en-US" dirty="0" smtClean="0"/>
              <a:t>知识库构建或更新</a:t>
            </a:r>
            <a:endParaRPr lang="en-US" altLang="zh-CN" dirty="0" smtClean="0"/>
          </a:p>
          <a:p>
            <a:endParaRPr lang="zh-CN" altLang="en-US" dirty="0"/>
          </a:p>
        </p:txBody>
      </p:sp>
      <p:sp>
        <p:nvSpPr>
          <p:cNvPr id="15" name="燕尾形 14"/>
          <p:cNvSpPr/>
          <p:nvPr/>
        </p:nvSpPr>
        <p:spPr bwMode="auto">
          <a:xfrm>
            <a:off x="2239028" y="2621546"/>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8" name="燕尾形 17"/>
          <p:cNvSpPr/>
          <p:nvPr/>
        </p:nvSpPr>
        <p:spPr bwMode="auto">
          <a:xfrm>
            <a:off x="2385886" y="2621546"/>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9" name="燕尾形 18"/>
          <p:cNvSpPr/>
          <p:nvPr/>
        </p:nvSpPr>
        <p:spPr bwMode="auto">
          <a:xfrm>
            <a:off x="4335132" y="2637189"/>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0" name="燕尾形 19"/>
          <p:cNvSpPr/>
          <p:nvPr/>
        </p:nvSpPr>
        <p:spPr bwMode="auto">
          <a:xfrm>
            <a:off x="4481990" y="2637189"/>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1" name="燕尾形 20"/>
          <p:cNvSpPr/>
          <p:nvPr/>
        </p:nvSpPr>
        <p:spPr bwMode="auto">
          <a:xfrm>
            <a:off x="6531376" y="2637189"/>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2" name="燕尾形 21"/>
          <p:cNvSpPr/>
          <p:nvPr/>
        </p:nvSpPr>
        <p:spPr bwMode="auto">
          <a:xfrm>
            <a:off x="6678234" y="2637189"/>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6" name="TextBox 15"/>
          <p:cNvSpPr txBox="1"/>
          <p:nvPr/>
        </p:nvSpPr>
        <p:spPr>
          <a:xfrm>
            <a:off x="5473132" y="5095894"/>
            <a:ext cx="1295112" cy="1200329"/>
          </a:xfrm>
          <a:prstGeom prst="rect">
            <a:avLst/>
          </a:prstGeom>
          <a:noFill/>
        </p:spPr>
        <p:txBody>
          <a:bodyPr wrap="square" rtlCol="0">
            <a:spAutoFit/>
          </a:bodyPr>
          <a:lstStyle/>
          <a:p>
            <a:r>
              <a:rPr lang="zh-CN" altLang="en-US" dirty="0" smtClean="0"/>
              <a:t>知识更新</a:t>
            </a:r>
            <a:endParaRPr lang="en-US" altLang="zh-CN" dirty="0" smtClean="0"/>
          </a:p>
          <a:p>
            <a:r>
              <a:rPr lang="en-US" altLang="zh-CN" dirty="0" smtClean="0"/>
              <a:t>OR</a:t>
            </a:r>
            <a:r>
              <a:rPr lang="zh-CN" altLang="en-US" dirty="0" smtClean="0"/>
              <a:t>临床医学研究需求变更</a:t>
            </a:r>
            <a:endParaRPr lang="zh-CN" altLang="en-US" dirty="0"/>
          </a:p>
        </p:txBody>
      </p:sp>
      <p:sp>
        <p:nvSpPr>
          <p:cNvPr id="27" name="燕尾形 26"/>
          <p:cNvSpPr/>
          <p:nvPr/>
        </p:nvSpPr>
        <p:spPr bwMode="auto">
          <a:xfrm rot="9600000">
            <a:off x="7006928" y="4841217"/>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8" name="燕尾形 27"/>
          <p:cNvSpPr/>
          <p:nvPr/>
        </p:nvSpPr>
        <p:spPr bwMode="auto">
          <a:xfrm rot="9600000">
            <a:off x="7149762" y="4787966"/>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0" name="燕尾形 29"/>
          <p:cNvSpPr>
            <a:spLocks/>
          </p:cNvSpPr>
          <p:nvPr/>
        </p:nvSpPr>
        <p:spPr bwMode="auto">
          <a:xfrm rot="13140000">
            <a:off x="4523521" y="4898952"/>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1" name="燕尾形 30"/>
          <p:cNvSpPr>
            <a:spLocks/>
          </p:cNvSpPr>
          <p:nvPr/>
        </p:nvSpPr>
        <p:spPr bwMode="auto">
          <a:xfrm rot="13140000">
            <a:off x="4624660" y="4987559"/>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2" name="圆角矩形 31"/>
          <p:cNvSpPr/>
          <p:nvPr/>
        </p:nvSpPr>
        <p:spPr bwMode="auto">
          <a:xfrm>
            <a:off x="618848" y="2326906"/>
            <a:ext cx="1575712" cy="2240023"/>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4" name="圆角矩形 33"/>
          <p:cNvSpPr/>
          <p:nvPr/>
        </p:nvSpPr>
        <p:spPr bwMode="auto">
          <a:xfrm>
            <a:off x="2672252" y="2339020"/>
            <a:ext cx="1575712" cy="2240023"/>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5" name="圆角矩形 34"/>
          <p:cNvSpPr/>
          <p:nvPr/>
        </p:nvSpPr>
        <p:spPr bwMode="auto">
          <a:xfrm>
            <a:off x="4779846" y="2339020"/>
            <a:ext cx="1578532" cy="2240023"/>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6" name="圆角矩形 35"/>
          <p:cNvSpPr/>
          <p:nvPr/>
        </p:nvSpPr>
        <p:spPr bwMode="auto">
          <a:xfrm>
            <a:off x="6949445" y="2339020"/>
            <a:ext cx="1737355" cy="2240023"/>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3" name="圆角矩形 32"/>
          <p:cNvSpPr/>
          <p:nvPr/>
        </p:nvSpPr>
        <p:spPr bwMode="auto">
          <a:xfrm>
            <a:off x="5306918" y="5031418"/>
            <a:ext cx="1490281" cy="1351003"/>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Tree>
    <p:extLst>
      <p:ext uri="{BB962C8B-B14F-4D97-AF65-F5344CB8AC3E}">
        <p14:creationId xmlns:p14="http://schemas.microsoft.com/office/powerpoint/2010/main" val="128396334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xfrm>
            <a:off x="6553200" y="635542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28</a:t>
            </a:fld>
            <a:endParaRPr lang="en-US" altLang="zh-CN" smtClean="0">
              <a:solidFill>
                <a:srgbClr val="000000"/>
              </a:solidFill>
              <a:latin typeface="Arial" charset="0"/>
            </a:endParaRPr>
          </a:p>
        </p:txBody>
      </p:sp>
      <p:sp>
        <p:nvSpPr>
          <p:cNvPr id="57348" name="标题 1"/>
          <p:cNvSpPr txBox="1">
            <a:spLocks/>
          </p:cNvSpPr>
          <p:nvPr/>
        </p:nvSpPr>
        <p:spPr bwMode="auto">
          <a:xfrm>
            <a:off x="414162" y="333374"/>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a:solidFill>
                  <a:srgbClr val="FFFFFF"/>
                </a:solidFill>
                <a:latin typeface="Times New Roman" pitchFamily="18" charset="0"/>
                <a:ea typeface="黑体" pitchFamily="49" charset="-122"/>
                <a:cs typeface="Times New Roman" pitchFamily="18" charset="0"/>
              </a:rPr>
              <a:t>决策支持服务构建</a:t>
            </a:r>
            <a:r>
              <a:rPr lang="zh-CN" altLang="en-US" sz="2800" b="1" dirty="0" smtClean="0">
                <a:solidFill>
                  <a:srgbClr val="FFFFFF"/>
                </a:solidFill>
                <a:latin typeface="Times New Roman" pitchFamily="18" charset="0"/>
                <a:ea typeface="黑体" pitchFamily="49" charset="-122"/>
                <a:cs typeface="Times New Roman" pitchFamily="18" charset="0"/>
              </a:rPr>
              <a:t>方案</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3" name="TextBox 2"/>
          <p:cNvSpPr txBox="1"/>
          <p:nvPr/>
        </p:nvSpPr>
        <p:spPr>
          <a:xfrm>
            <a:off x="107504" y="2636912"/>
            <a:ext cx="1800200" cy="338554"/>
          </a:xfrm>
          <a:prstGeom prst="rect">
            <a:avLst/>
          </a:prstGeom>
          <a:noFill/>
        </p:spPr>
        <p:txBody>
          <a:bodyPr wrap="square" rtlCol="0">
            <a:spAutoFit/>
          </a:bodyPr>
          <a:lstStyle/>
          <a:p>
            <a:r>
              <a:rPr lang="zh-CN" altLang="en-US" sz="1600" dirty="0" smtClean="0"/>
              <a:t>推理引擎选择</a:t>
            </a:r>
            <a:endParaRPr lang="zh-CN" altLang="en-US" sz="1600" dirty="0"/>
          </a:p>
        </p:txBody>
      </p:sp>
      <p:sp>
        <p:nvSpPr>
          <p:cNvPr id="4" name="TextBox 3"/>
          <p:cNvSpPr txBox="1"/>
          <p:nvPr/>
        </p:nvSpPr>
        <p:spPr>
          <a:xfrm>
            <a:off x="3835201" y="2622011"/>
            <a:ext cx="1578532" cy="338554"/>
          </a:xfrm>
          <a:prstGeom prst="rect">
            <a:avLst/>
          </a:prstGeom>
          <a:noFill/>
        </p:spPr>
        <p:txBody>
          <a:bodyPr wrap="square" rtlCol="0">
            <a:spAutoFit/>
          </a:bodyPr>
          <a:lstStyle/>
          <a:p>
            <a:r>
              <a:rPr lang="zh-CN" altLang="en-US" sz="1600" dirty="0" smtClean="0"/>
              <a:t>问诊界面配置</a:t>
            </a:r>
            <a:endParaRPr lang="zh-CN" altLang="en-US" sz="1600" dirty="0"/>
          </a:p>
        </p:txBody>
      </p:sp>
      <p:sp>
        <p:nvSpPr>
          <p:cNvPr id="5" name="TextBox 4"/>
          <p:cNvSpPr txBox="1"/>
          <p:nvPr/>
        </p:nvSpPr>
        <p:spPr>
          <a:xfrm>
            <a:off x="5777485" y="2622011"/>
            <a:ext cx="1551482" cy="338554"/>
          </a:xfrm>
          <a:prstGeom prst="rect">
            <a:avLst/>
          </a:prstGeom>
          <a:noFill/>
        </p:spPr>
        <p:txBody>
          <a:bodyPr wrap="square" rtlCol="0">
            <a:spAutoFit/>
          </a:bodyPr>
          <a:lstStyle/>
          <a:p>
            <a:r>
              <a:rPr lang="zh-CN" altLang="en-US" sz="1600" dirty="0" smtClean="0"/>
              <a:t>数据交互实现</a:t>
            </a:r>
            <a:endParaRPr lang="zh-CN" altLang="en-US" sz="1600" dirty="0"/>
          </a:p>
        </p:txBody>
      </p:sp>
      <p:sp>
        <p:nvSpPr>
          <p:cNvPr id="13" name="TextBox 12"/>
          <p:cNvSpPr txBox="1"/>
          <p:nvPr/>
        </p:nvSpPr>
        <p:spPr>
          <a:xfrm>
            <a:off x="1988176" y="2622011"/>
            <a:ext cx="1575712" cy="338554"/>
          </a:xfrm>
          <a:prstGeom prst="rect">
            <a:avLst/>
          </a:prstGeom>
          <a:noFill/>
        </p:spPr>
        <p:txBody>
          <a:bodyPr wrap="square" rtlCol="0">
            <a:spAutoFit/>
          </a:bodyPr>
          <a:lstStyle/>
          <a:p>
            <a:r>
              <a:rPr lang="zh-CN" altLang="en-US" sz="1600" dirty="0" smtClean="0"/>
              <a:t>数据模型设计</a:t>
            </a:r>
            <a:endParaRPr lang="zh-CN" altLang="en-US" sz="1600" dirty="0"/>
          </a:p>
        </p:txBody>
      </p:sp>
      <p:sp>
        <p:nvSpPr>
          <p:cNvPr id="15" name="燕尾形 14"/>
          <p:cNvSpPr/>
          <p:nvPr/>
        </p:nvSpPr>
        <p:spPr bwMode="auto">
          <a:xfrm>
            <a:off x="1580826" y="2607349"/>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18" name="燕尾形 17"/>
          <p:cNvSpPr/>
          <p:nvPr/>
        </p:nvSpPr>
        <p:spPr bwMode="auto">
          <a:xfrm>
            <a:off x="1727684" y="2607349"/>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19" name="燕尾形 18"/>
          <p:cNvSpPr/>
          <p:nvPr/>
        </p:nvSpPr>
        <p:spPr bwMode="auto">
          <a:xfrm>
            <a:off x="3397638" y="2607349"/>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20" name="燕尾形 19"/>
          <p:cNvSpPr/>
          <p:nvPr/>
        </p:nvSpPr>
        <p:spPr bwMode="auto">
          <a:xfrm>
            <a:off x="3544496" y="2607349"/>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21" name="燕尾形 20"/>
          <p:cNvSpPr/>
          <p:nvPr/>
        </p:nvSpPr>
        <p:spPr bwMode="auto">
          <a:xfrm>
            <a:off x="5364088" y="2607349"/>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22" name="燕尾形 21"/>
          <p:cNvSpPr/>
          <p:nvPr/>
        </p:nvSpPr>
        <p:spPr bwMode="auto">
          <a:xfrm>
            <a:off x="5510946" y="2607349"/>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16" name="TextBox 15"/>
          <p:cNvSpPr txBox="1"/>
          <p:nvPr/>
        </p:nvSpPr>
        <p:spPr>
          <a:xfrm>
            <a:off x="3397639" y="3781443"/>
            <a:ext cx="2667878" cy="338554"/>
          </a:xfrm>
          <a:prstGeom prst="rect">
            <a:avLst/>
          </a:prstGeom>
          <a:noFill/>
        </p:spPr>
        <p:txBody>
          <a:bodyPr wrap="square" rtlCol="0">
            <a:spAutoFit/>
          </a:bodyPr>
          <a:lstStyle/>
          <a:p>
            <a:r>
              <a:rPr lang="zh-CN" altLang="en-US" sz="1600" dirty="0" smtClean="0"/>
              <a:t>知识更新</a:t>
            </a:r>
            <a:r>
              <a:rPr lang="en-US" altLang="zh-CN" sz="1600" dirty="0" smtClean="0"/>
              <a:t>OR</a:t>
            </a:r>
            <a:r>
              <a:rPr lang="zh-CN" altLang="en-US" sz="1600" dirty="0" smtClean="0"/>
              <a:t>临床需求变化</a:t>
            </a:r>
            <a:endParaRPr lang="en-US" altLang="zh-CN" sz="1600" dirty="0" smtClean="0"/>
          </a:p>
        </p:txBody>
      </p:sp>
      <p:sp>
        <p:nvSpPr>
          <p:cNvPr id="27" name="燕尾形 26"/>
          <p:cNvSpPr/>
          <p:nvPr/>
        </p:nvSpPr>
        <p:spPr bwMode="auto">
          <a:xfrm rot="9600000">
            <a:off x="5980166" y="5417693"/>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8" name="燕尾形 27"/>
          <p:cNvSpPr/>
          <p:nvPr/>
        </p:nvSpPr>
        <p:spPr bwMode="auto">
          <a:xfrm rot="9600000">
            <a:off x="6123000" y="5364442"/>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0" name="燕尾形 29"/>
          <p:cNvSpPr>
            <a:spLocks/>
          </p:cNvSpPr>
          <p:nvPr/>
        </p:nvSpPr>
        <p:spPr bwMode="auto">
          <a:xfrm rot="13140000">
            <a:off x="1865579" y="5129493"/>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1" name="燕尾形 30"/>
          <p:cNvSpPr>
            <a:spLocks/>
          </p:cNvSpPr>
          <p:nvPr/>
        </p:nvSpPr>
        <p:spPr bwMode="auto">
          <a:xfrm rot="13140000">
            <a:off x="1966718" y="5218100"/>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2" name="圆角矩形 31"/>
          <p:cNvSpPr/>
          <p:nvPr/>
        </p:nvSpPr>
        <p:spPr bwMode="auto">
          <a:xfrm>
            <a:off x="119172" y="2510378"/>
            <a:ext cx="1356484" cy="561821"/>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34" name="圆角矩形 33"/>
          <p:cNvSpPr/>
          <p:nvPr/>
        </p:nvSpPr>
        <p:spPr bwMode="auto">
          <a:xfrm>
            <a:off x="1991380" y="2511449"/>
            <a:ext cx="1356484" cy="559678"/>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35" name="圆角矩形 34"/>
          <p:cNvSpPr/>
          <p:nvPr/>
        </p:nvSpPr>
        <p:spPr bwMode="auto">
          <a:xfrm>
            <a:off x="3836091" y="2511449"/>
            <a:ext cx="1455989" cy="559678"/>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36" name="圆角矩形 35"/>
          <p:cNvSpPr/>
          <p:nvPr/>
        </p:nvSpPr>
        <p:spPr bwMode="auto">
          <a:xfrm>
            <a:off x="5782144" y="2511449"/>
            <a:ext cx="1407466" cy="559678"/>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33" name="圆角矩形 32"/>
          <p:cNvSpPr/>
          <p:nvPr/>
        </p:nvSpPr>
        <p:spPr bwMode="auto">
          <a:xfrm>
            <a:off x="3419872" y="3717032"/>
            <a:ext cx="2435035" cy="522416"/>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38" name="燕尾形 37"/>
          <p:cNvSpPr/>
          <p:nvPr/>
        </p:nvSpPr>
        <p:spPr bwMode="auto">
          <a:xfrm>
            <a:off x="7252993" y="2607349"/>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39" name="燕尾形 38"/>
          <p:cNvSpPr/>
          <p:nvPr/>
        </p:nvSpPr>
        <p:spPr bwMode="auto">
          <a:xfrm>
            <a:off x="7399851" y="2607349"/>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40" name="圆角矩形 39"/>
          <p:cNvSpPr/>
          <p:nvPr/>
        </p:nvSpPr>
        <p:spPr bwMode="auto">
          <a:xfrm>
            <a:off x="7668344" y="2512521"/>
            <a:ext cx="1407466" cy="559678"/>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41" name="TextBox 40"/>
          <p:cNvSpPr txBox="1"/>
          <p:nvPr/>
        </p:nvSpPr>
        <p:spPr>
          <a:xfrm>
            <a:off x="7882232" y="2634833"/>
            <a:ext cx="1154264" cy="338554"/>
          </a:xfrm>
          <a:prstGeom prst="rect">
            <a:avLst/>
          </a:prstGeom>
          <a:noFill/>
        </p:spPr>
        <p:txBody>
          <a:bodyPr wrap="square" rtlCol="0">
            <a:spAutoFit/>
          </a:bodyPr>
          <a:lstStyle/>
          <a:p>
            <a:r>
              <a:rPr lang="zh-CN" altLang="en-US" sz="1600" dirty="0" smtClean="0"/>
              <a:t>系统应用</a:t>
            </a:r>
            <a:endParaRPr lang="zh-CN" altLang="en-US" sz="1600" dirty="0"/>
          </a:p>
        </p:txBody>
      </p:sp>
      <p:sp>
        <p:nvSpPr>
          <p:cNvPr id="43" name="Freeform 3"/>
          <p:cNvSpPr>
            <a:spLocks/>
          </p:cNvSpPr>
          <p:nvPr/>
        </p:nvSpPr>
        <p:spPr bwMode="gray">
          <a:xfrm rot="15775734">
            <a:off x="7212847" y="2516521"/>
            <a:ext cx="554028" cy="2401019"/>
          </a:xfrm>
          <a:custGeom>
            <a:avLst/>
            <a:gdLst>
              <a:gd name="T0" fmla="*/ 415215134 w 501"/>
              <a:gd name="T1" fmla="*/ 1248269996 h 1198"/>
              <a:gd name="T2" fmla="*/ 330514655 w 501"/>
              <a:gd name="T3" fmla="*/ 1155566102 h 1198"/>
              <a:gd name="T4" fmla="*/ 258703233 w 501"/>
              <a:gd name="T5" fmla="*/ 1059628073 h 1198"/>
              <a:gd name="T6" fmla="*/ 199781828 w 501"/>
              <a:gd name="T7" fmla="*/ 965846480 h 1198"/>
              <a:gd name="T8" fmla="*/ 153749480 w 501"/>
              <a:gd name="T9" fmla="*/ 877454419 h 1198"/>
              <a:gd name="T10" fmla="*/ 118763937 w 501"/>
              <a:gd name="T11" fmla="*/ 800919120 h 1198"/>
              <a:gd name="T12" fmla="*/ 96668410 w 501"/>
              <a:gd name="T13" fmla="*/ 742709892 h 1198"/>
              <a:gd name="T14" fmla="*/ 84700479 w 501"/>
              <a:gd name="T15" fmla="*/ 704981092 h 1198"/>
              <a:gd name="T16" fmla="*/ 51556229 w 501"/>
              <a:gd name="T17" fmla="*/ 558379802 h 1198"/>
              <a:gd name="T18" fmla="*/ 35905711 w 501"/>
              <a:gd name="T19" fmla="*/ 426869409 h 1198"/>
              <a:gd name="T20" fmla="*/ 33143290 w 501"/>
              <a:gd name="T21" fmla="*/ 316918182 h 1198"/>
              <a:gd name="T22" fmla="*/ 37747005 w 501"/>
              <a:gd name="T23" fmla="*/ 228526120 h 1198"/>
              <a:gd name="T24" fmla="*/ 47873642 w 501"/>
              <a:gd name="T25" fmla="*/ 162770924 h 1198"/>
              <a:gd name="T26" fmla="*/ 56159944 w 501"/>
              <a:gd name="T27" fmla="*/ 122886727 h 1198"/>
              <a:gd name="T28" fmla="*/ 60762699 w 501"/>
              <a:gd name="T29" fmla="*/ 108873528 h 1198"/>
              <a:gd name="T30" fmla="*/ 221877355 w 501"/>
              <a:gd name="T31" fmla="*/ 0 h 1198"/>
              <a:gd name="T32" fmla="*/ 211750718 w 501"/>
              <a:gd name="T33" fmla="*/ 215590621 h 1198"/>
              <a:gd name="T34" fmla="*/ 208068130 w 501"/>
              <a:gd name="T35" fmla="*/ 224214287 h 1198"/>
              <a:gd name="T36" fmla="*/ 198861661 w 501"/>
              <a:gd name="T37" fmla="*/ 249007588 h 1198"/>
              <a:gd name="T38" fmla="*/ 186892771 w 501"/>
              <a:gd name="T39" fmla="*/ 293203618 h 1198"/>
              <a:gd name="T40" fmla="*/ 176765175 w 501"/>
              <a:gd name="T41" fmla="*/ 357880078 h 1198"/>
              <a:gd name="T42" fmla="*/ 172162419 w 501"/>
              <a:gd name="T43" fmla="*/ 445194440 h 1198"/>
              <a:gd name="T44" fmla="*/ 175845007 w 501"/>
              <a:gd name="T45" fmla="*/ 556224404 h 1198"/>
              <a:gd name="T46" fmla="*/ 192416652 w 501"/>
              <a:gd name="T47" fmla="*/ 687734797 h 1198"/>
              <a:gd name="T48" fmla="*/ 220036061 w 501"/>
              <a:gd name="T49" fmla="*/ 809542787 h 1198"/>
              <a:gd name="T50" fmla="*/ 255941772 w 501"/>
              <a:gd name="T51" fmla="*/ 920572751 h 1198"/>
              <a:gd name="T52" fmla="*/ 297371365 w 501"/>
              <a:gd name="T53" fmla="*/ 1019743876 h 1198"/>
              <a:gd name="T54" fmla="*/ 339721124 w 501"/>
              <a:gd name="T55" fmla="*/ 1104902841 h 1198"/>
              <a:gd name="T56" fmla="*/ 381150717 w 501"/>
              <a:gd name="T57" fmla="*/ 1176047569 h 1198"/>
              <a:gd name="T58" fmla="*/ 417056428 w 501"/>
              <a:gd name="T59" fmla="*/ 1231022664 h 1198"/>
              <a:gd name="T60" fmla="*/ 444675837 w 501"/>
              <a:gd name="T61" fmla="*/ 1269829162 h 1198"/>
              <a:gd name="T62" fmla="*/ 460326355 w 501"/>
              <a:gd name="T63" fmla="*/ 1289232931 h 11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01" h="1198">
                <a:moveTo>
                  <a:pt x="501" y="1198"/>
                </a:moveTo>
                <a:lnTo>
                  <a:pt x="451" y="1158"/>
                </a:lnTo>
                <a:lnTo>
                  <a:pt x="403" y="1115"/>
                </a:lnTo>
                <a:lnTo>
                  <a:pt x="359" y="1072"/>
                </a:lnTo>
                <a:lnTo>
                  <a:pt x="318" y="1027"/>
                </a:lnTo>
                <a:lnTo>
                  <a:pt x="281" y="983"/>
                </a:lnTo>
                <a:lnTo>
                  <a:pt x="248" y="938"/>
                </a:lnTo>
                <a:lnTo>
                  <a:pt x="217" y="896"/>
                </a:lnTo>
                <a:lnTo>
                  <a:pt x="190" y="853"/>
                </a:lnTo>
                <a:lnTo>
                  <a:pt x="167" y="814"/>
                </a:lnTo>
                <a:lnTo>
                  <a:pt x="147" y="777"/>
                </a:lnTo>
                <a:lnTo>
                  <a:pt x="129" y="743"/>
                </a:lnTo>
                <a:lnTo>
                  <a:pt x="115" y="714"/>
                </a:lnTo>
                <a:lnTo>
                  <a:pt x="105" y="689"/>
                </a:lnTo>
                <a:lnTo>
                  <a:pt x="97" y="669"/>
                </a:lnTo>
                <a:lnTo>
                  <a:pt x="92" y="654"/>
                </a:lnTo>
                <a:lnTo>
                  <a:pt x="71" y="583"/>
                </a:lnTo>
                <a:lnTo>
                  <a:pt x="56" y="518"/>
                </a:lnTo>
                <a:lnTo>
                  <a:pt x="45" y="454"/>
                </a:lnTo>
                <a:lnTo>
                  <a:pt x="39" y="396"/>
                </a:lnTo>
                <a:lnTo>
                  <a:pt x="36" y="343"/>
                </a:lnTo>
                <a:lnTo>
                  <a:pt x="36" y="294"/>
                </a:lnTo>
                <a:lnTo>
                  <a:pt x="37" y="251"/>
                </a:lnTo>
                <a:lnTo>
                  <a:pt x="41" y="212"/>
                </a:lnTo>
                <a:lnTo>
                  <a:pt x="46" y="180"/>
                </a:lnTo>
                <a:lnTo>
                  <a:pt x="52" y="151"/>
                </a:lnTo>
                <a:lnTo>
                  <a:pt x="57" y="129"/>
                </a:lnTo>
                <a:lnTo>
                  <a:pt x="61" y="114"/>
                </a:lnTo>
                <a:lnTo>
                  <a:pt x="65" y="105"/>
                </a:lnTo>
                <a:lnTo>
                  <a:pt x="66" y="101"/>
                </a:lnTo>
                <a:lnTo>
                  <a:pt x="0" y="63"/>
                </a:lnTo>
                <a:lnTo>
                  <a:pt x="241" y="0"/>
                </a:lnTo>
                <a:lnTo>
                  <a:pt x="306" y="245"/>
                </a:lnTo>
                <a:lnTo>
                  <a:pt x="230" y="200"/>
                </a:lnTo>
                <a:lnTo>
                  <a:pt x="229" y="203"/>
                </a:lnTo>
                <a:lnTo>
                  <a:pt x="226" y="208"/>
                </a:lnTo>
                <a:lnTo>
                  <a:pt x="221" y="217"/>
                </a:lnTo>
                <a:lnTo>
                  <a:pt x="216" y="231"/>
                </a:lnTo>
                <a:lnTo>
                  <a:pt x="209" y="249"/>
                </a:lnTo>
                <a:lnTo>
                  <a:pt x="203" y="272"/>
                </a:lnTo>
                <a:lnTo>
                  <a:pt x="196" y="300"/>
                </a:lnTo>
                <a:lnTo>
                  <a:pt x="192" y="332"/>
                </a:lnTo>
                <a:lnTo>
                  <a:pt x="189" y="369"/>
                </a:lnTo>
                <a:lnTo>
                  <a:pt x="187" y="413"/>
                </a:lnTo>
                <a:lnTo>
                  <a:pt x="187" y="462"/>
                </a:lnTo>
                <a:lnTo>
                  <a:pt x="191" y="516"/>
                </a:lnTo>
                <a:lnTo>
                  <a:pt x="199" y="578"/>
                </a:lnTo>
                <a:lnTo>
                  <a:pt x="209" y="638"/>
                </a:lnTo>
                <a:lnTo>
                  <a:pt x="222" y="696"/>
                </a:lnTo>
                <a:lnTo>
                  <a:pt x="239" y="751"/>
                </a:lnTo>
                <a:lnTo>
                  <a:pt x="257" y="804"/>
                </a:lnTo>
                <a:lnTo>
                  <a:pt x="278" y="854"/>
                </a:lnTo>
                <a:lnTo>
                  <a:pt x="300" y="901"/>
                </a:lnTo>
                <a:lnTo>
                  <a:pt x="323" y="946"/>
                </a:lnTo>
                <a:lnTo>
                  <a:pt x="346" y="987"/>
                </a:lnTo>
                <a:lnTo>
                  <a:pt x="369" y="1025"/>
                </a:lnTo>
                <a:lnTo>
                  <a:pt x="392" y="1060"/>
                </a:lnTo>
                <a:lnTo>
                  <a:pt x="414" y="1091"/>
                </a:lnTo>
                <a:lnTo>
                  <a:pt x="434" y="1119"/>
                </a:lnTo>
                <a:lnTo>
                  <a:pt x="453" y="1142"/>
                </a:lnTo>
                <a:lnTo>
                  <a:pt x="469" y="1161"/>
                </a:lnTo>
                <a:lnTo>
                  <a:pt x="483" y="1178"/>
                </a:lnTo>
                <a:lnTo>
                  <a:pt x="493" y="1189"/>
                </a:lnTo>
                <a:lnTo>
                  <a:pt x="500" y="1196"/>
                </a:lnTo>
                <a:lnTo>
                  <a:pt x="501" y="1198"/>
                </a:lnTo>
                <a:close/>
              </a:path>
            </a:pathLst>
          </a:custGeom>
          <a:solidFill>
            <a:schemeClr val="accent1">
              <a:lumMod val="50000"/>
            </a:schemeClr>
          </a:solidFill>
          <a:ln>
            <a:noFill/>
          </a:ln>
          <a:effectLst/>
          <a:extLst/>
        </p:spPr>
        <p:txBody>
          <a:bodyPr/>
          <a:lstStyle/>
          <a:p>
            <a:endParaRPr lang="zh-CN" altLang="en-US"/>
          </a:p>
        </p:txBody>
      </p:sp>
      <p:sp>
        <p:nvSpPr>
          <p:cNvPr id="44" name="Freeform 3"/>
          <p:cNvSpPr>
            <a:spLocks/>
          </p:cNvSpPr>
          <p:nvPr/>
        </p:nvSpPr>
        <p:spPr bwMode="gray">
          <a:xfrm rot="17529143">
            <a:off x="1594007" y="2580934"/>
            <a:ext cx="554028" cy="2401019"/>
          </a:xfrm>
          <a:custGeom>
            <a:avLst/>
            <a:gdLst>
              <a:gd name="T0" fmla="*/ 415215134 w 501"/>
              <a:gd name="T1" fmla="*/ 1248269996 h 1198"/>
              <a:gd name="T2" fmla="*/ 330514655 w 501"/>
              <a:gd name="T3" fmla="*/ 1155566102 h 1198"/>
              <a:gd name="T4" fmla="*/ 258703233 w 501"/>
              <a:gd name="T5" fmla="*/ 1059628073 h 1198"/>
              <a:gd name="T6" fmla="*/ 199781828 w 501"/>
              <a:gd name="T7" fmla="*/ 965846480 h 1198"/>
              <a:gd name="T8" fmla="*/ 153749480 w 501"/>
              <a:gd name="T9" fmla="*/ 877454419 h 1198"/>
              <a:gd name="T10" fmla="*/ 118763937 w 501"/>
              <a:gd name="T11" fmla="*/ 800919120 h 1198"/>
              <a:gd name="T12" fmla="*/ 96668410 w 501"/>
              <a:gd name="T13" fmla="*/ 742709892 h 1198"/>
              <a:gd name="T14" fmla="*/ 84700479 w 501"/>
              <a:gd name="T15" fmla="*/ 704981092 h 1198"/>
              <a:gd name="T16" fmla="*/ 51556229 w 501"/>
              <a:gd name="T17" fmla="*/ 558379802 h 1198"/>
              <a:gd name="T18" fmla="*/ 35905711 w 501"/>
              <a:gd name="T19" fmla="*/ 426869409 h 1198"/>
              <a:gd name="T20" fmla="*/ 33143290 w 501"/>
              <a:gd name="T21" fmla="*/ 316918182 h 1198"/>
              <a:gd name="T22" fmla="*/ 37747005 w 501"/>
              <a:gd name="T23" fmla="*/ 228526120 h 1198"/>
              <a:gd name="T24" fmla="*/ 47873642 w 501"/>
              <a:gd name="T25" fmla="*/ 162770924 h 1198"/>
              <a:gd name="T26" fmla="*/ 56159944 w 501"/>
              <a:gd name="T27" fmla="*/ 122886727 h 1198"/>
              <a:gd name="T28" fmla="*/ 60762699 w 501"/>
              <a:gd name="T29" fmla="*/ 108873528 h 1198"/>
              <a:gd name="T30" fmla="*/ 221877355 w 501"/>
              <a:gd name="T31" fmla="*/ 0 h 1198"/>
              <a:gd name="T32" fmla="*/ 211750718 w 501"/>
              <a:gd name="T33" fmla="*/ 215590621 h 1198"/>
              <a:gd name="T34" fmla="*/ 208068130 w 501"/>
              <a:gd name="T35" fmla="*/ 224214287 h 1198"/>
              <a:gd name="T36" fmla="*/ 198861661 w 501"/>
              <a:gd name="T37" fmla="*/ 249007588 h 1198"/>
              <a:gd name="T38" fmla="*/ 186892771 w 501"/>
              <a:gd name="T39" fmla="*/ 293203618 h 1198"/>
              <a:gd name="T40" fmla="*/ 176765175 w 501"/>
              <a:gd name="T41" fmla="*/ 357880078 h 1198"/>
              <a:gd name="T42" fmla="*/ 172162419 w 501"/>
              <a:gd name="T43" fmla="*/ 445194440 h 1198"/>
              <a:gd name="T44" fmla="*/ 175845007 w 501"/>
              <a:gd name="T45" fmla="*/ 556224404 h 1198"/>
              <a:gd name="T46" fmla="*/ 192416652 w 501"/>
              <a:gd name="T47" fmla="*/ 687734797 h 1198"/>
              <a:gd name="T48" fmla="*/ 220036061 w 501"/>
              <a:gd name="T49" fmla="*/ 809542787 h 1198"/>
              <a:gd name="T50" fmla="*/ 255941772 w 501"/>
              <a:gd name="T51" fmla="*/ 920572751 h 1198"/>
              <a:gd name="T52" fmla="*/ 297371365 w 501"/>
              <a:gd name="T53" fmla="*/ 1019743876 h 1198"/>
              <a:gd name="T54" fmla="*/ 339721124 w 501"/>
              <a:gd name="T55" fmla="*/ 1104902841 h 1198"/>
              <a:gd name="T56" fmla="*/ 381150717 w 501"/>
              <a:gd name="T57" fmla="*/ 1176047569 h 1198"/>
              <a:gd name="T58" fmla="*/ 417056428 w 501"/>
              <a:gd name="T59" fmla="*/ 1231022664 h 1198"/>
              <a:gd name="T60" fmla="*/ 444675837 w 501"/>
              <a:gd name="T61" fmla="*/ 1269829162 h 1198"/>
              <a:gd name="T62" fmla="*/ 460326355 w 501"/>
              <a:gd name="T63" fmla="*/ 1289232931 h 11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01" h="1198">
                <a:moveTo>
                  <a:pt x="501" y="1198"/>
                </a:moveTo>
                <a:lnTo>
                  <a:pt x="451" y="1158"/>
                </a:lnTo>
                <a:lnTo>
                  <a:pt x="403" y="1115"/>
                </a:lnTo>
                <a:lnTo>
                  <a:pt x="359" y="1072"/>
                </a:lnTo>
                <a:lnTo>
                  <a:pt x="318" y="1027"/>
                </a:lnTo>
                <a:lnTo>
                  <a:pt x="281" y="983"/>
                </a:lnTo>
                <a:lnTo>
                  <a:pt x="248" y="938"/>
                </a:lnTo>
                <a:lnTo>
                  <a:pt x="217" y="896"/>
                </a:lnTo>
                <a:lnTo>
                  <a:pt x="190" y="853"/>
                </a:lnTo>
                <a:lnTo>
                  <a:pt x="167" y="814"/>
                </a:lnTo>
                <a:lnTo>
                  <a:pt x="147" y="777"/>
                </a:lnTo>
                <a:lnTo>
                  <a:pt x="129" y="743"/>
                </a:lnTo>
                <a:lnTo>
                  <a:pt x="115" y="714"/>
                </a:lnTo>
                <a:lnTo>
                  <a:pt x="105" y="689"/>
                </a:lnTo>
                <a:lnTo>
                  <a:pt x="97" y="669"/>
                </a:lnTo>
                <a:lnTo>
                  <a:pt x="92" y="654"/>
                </a:lnTo>
                <a:lnTo>
                  <a:pt x="71" y="583"/>
                </a:lnTo>
                <a:lnTo>
                  <a:pt x="56" y="518"/>
                </a:lnTo>
                <a:lnTo>
                  <a:pt x="45" y="454"/>
                </a:lnTo>
                <a:lnTo>
                  <a:pt x="39" y="396"/>
                </a:lnTo>
                <a:lnTo>
                  <a:pt x="36" y="343"/>
                </a:lnTo>
                <a:lnTo>
                  <a:pt x="36" y="294"/>
                </a:lnTo>
                <a:lnTo>
                  <a:pt x="37" y="251"/>
                </a:lnTo>
                <a:lnTo>
                  <a:pt x="41" y="212"/>
                </a:lnTo>
                <a:lnTo>
                  <a:pt x="46" y="180"/>
                </a:lnTo>
                <a:lnTo>
                  <a:pt x="52" y="151"/>
                </a:lnTo>
                <a:lnTo>
                  <a:pt x="57" y="129"/>
                </a:lnTo>
                <a:lnTo>
                  <a:pt x="61" y="114"/>
                </a:lnTo>
                <a:lnTo>
                  <a:pt x="65" y="105"/>
                </a:lnTo>
                <a:lnTo>
                  <a:pt x="66" y="101"/>
                </a:lnTo>
                <a:lnTo>
                  <a:pt x="0" y="63"/>
                </a:lnTo>
                <a:lnTo>
                  <a:pt x="241" y="0"/>
                </a:lnTo>
                <a:lnTo>
                  <a:pt x="306" y="245"/>
                </a:lnTo>
                <a:lnTo>
                  <a:pt x="230" y="200"/>
                </a:lnTo>
                <a:lnTo>
                  <a:pt x="229" y="203"/>
                </a:lnTo>
                <a:lnTo>
                  <a:pt x="226" y="208"/>
                </a:lnTo>
                <a:lnTo>
                  <a:pt x="221" y="217"/>
                </a:lnTo>
                <a:lnTo>
                  <a:pt x="216" y="231"/>
                </a:lnTo>
                <a:lnTo>
                  <a:pt x="209" y="249"/>
                </a:lnTo>
                <a:lnTo>
                  <a:pt x="203" y="272"/>
                </a:lnTo>
                <a:lnTo>
                  <a:pt x="196" y="300"/>
                </a:lnTo>
                <a:lnTo>
                  <a:pt x="192" y="332"/>
                </a:lnTo>
                <a:lnTo>
                  <a:pt x="189" y="369"/>
                </a:lnTo>
                <a:lnTo>
                  <a:pt x="187" y="413"/>
                </a:lnTo>
                <a:lnTo>
                  <a:pt x="187" y="462"/>
                </a:lnTo>
                <a:lnTo>
                  <a:pt x="191" y="516"/>
                </a:lnTo>
                <a:lnTo>
                  <a:pt x="199" y="578"/>
                </a:lnTo>
                <a:lnTo>
                  <a:pt x="209" y="638"/>
                </a:lnTo>
                <a:lnTo>
                  <a:pt x="222" y="696"/>
                </a:lnTo>
                <a:lnTo>
                  <a:pt x="239" y="751"/>
                </a:lnTo>
                <a:lnTo>
                  <a:pt x="257" y="804"/>
                </a:lnTo>
                <a:lnTo>
                  <a:pt x="278" y="854"/>
                </a:lnTo>
                <a:lnTo>
                  <a:pt x="300" y="901"/>
                </a:lnTo>
                <a:lnTo>
                  <a:pt x="323" y="946"/>
                </a:lnTo>
                <a:lnTo>
                  <a:pt x="346" y="987"/>
                </a:lnTo>
                <a:lnTo>
                  <a:pt x="369" y="1025"/>
                </a:lnTo>
                <a:lnTo>
                  <a:pt x="392" y="1060"/>
                </a:lnTo>
                <a:lnTo>
                  <a:pt x="414" y="1091"/>
                </a:lnTo>
                <a:lnTo>
                  <a:pt x="434" y="1119"/>
                </a:lnTo>
                <a:lnTo>
                  <a:pt x="453" y="1142"/>
                </a:lnTo>
                <a:lnTo>
                  <a:pt x="469" y="1161"/>
                </a:lnTo>
                <a:lnTo>
                  <a:pt x="483" y="1178"/>
                </a:lnTo>
                <a:lnTo>
                  <a:pt x="493" y="1189"/>
                </a:lnTo>
                <a:lnTo>
                  <a:pt x="500" y="1196"/>
                </a:lnTo>
                <a:lnTo>
                  <a:pt x="501" y="1198"/>
                </a:lnTo>
                <a:close/>
              </a:path>
            </a:pathLst>
          </a:custGeom>
          <a:solidFill>
            <a:schemeClr val="accent1">
              <a:lumMod val="50000"/>
            </a:schemeClr>
          </a:solidFill>
          <a:ln>
            <a:noFill/>
          </a:ln>
          <a:effectLst/>
          <a:extLst/>
        </p:spPr>
        <p:txBody>
          <a:bodyPr/>
          <a:lstStyle/>
          <a:p>
            <a:endParaRPr lang="zh-CN" altLang="en-US"/>
          </a:p>
        </p:txBody>
      </p:sp>
    </p:spTree>
    <p:extLst>
      <p:ext uri="{BB962C8B-B14F-4D97-AF65-F5344CB8AC3E}">
        <p14:creationId xmlns:p14="http://schemas.microsoft.com/office/powerpoint/2010/main" val="2906089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500"/>
                                        <p:tgtEl>
                                          <p:spTgt spid="4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wipe(down)">
                                      <p:cBhvr>
                                        <p:cTn id="1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论文提纲</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29</a:t>
            </a:fld>
            <a:endParaRPr lang="en-US" altLang="zh-CN" smtClean="0">
              <a:solidFill>
                <a:srgbClr val="000000"/>
              </a:solidFill>
              <a:latin typeface="Arial" charset="0"/>
            </a:endParaRPr>
          </a:p>
        </p:txBody>
      </p:sp>
      <p:sp>
        <p:nvSpPr>
          <p:cNvPr id="40" name="矩形 39"/>
          <p:cNvSpPr/>
          <p:nvPr/>
        </p:nvSpPr>
        <p:spPr bwMode="auto">
          <a:xfrm>
            <a:off x="3498850" y="1866999"/>
            <a:ext cx="4883150" cy="428625"/>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grpSp>
        <p:nvGrpSpPr>
          <p:cNvPr id="41" name="Group 4"/>
          <p:cNvGrpSpPr>
            <a:grpSpLocks/>
          </p:cNvGrpSpPr>
          <p:nvPr/>
        </p:nvGrpSpPr>
        <p:grpSpPr bwMode="auto">
          <a:xfrm>
            <a:off x="3176588" y="4103786"/>
            <a:ext cx="5205412" cy="571500"/>
            <a:chOff x="3176558" y="3957654"/>
            <a:chExt cx="5205442" cy="571504"/>
          </a:xfrm>
        </p:grpSpPr>
        <p:sp>
          <p:nvSpPr>
            <p:cNvPr id="42" name="矩形 41"/>
            <p:cNvSpPr/>
            <p:nvPr/>
          </p:nvSpPr>
          <p:spPr bwMode="auto">
            <a:xfrm>
              <a:off x="3475010" y="4029093"/>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43" name="TextBox 39"/>
            <p:cNvSpPr txBox="1">
              <a:spLocks noChangeArrowheads="1"/>
            </p:cNvSpPr>
            <p:nvPr/>
          </p:nvSpPr>
          <p:spPr bwMode="auto">
            <a:xfrm>
              <a:off x="3733800" y="4059283"/>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老年痴呆症决策支持系统开发与评估</a:t>
              </a:r>
              <a:endParaRPr kumimoji="1" lang="en-US" altLang="zh-CN" b="1" dirty="0">
                <a:solidFill>
                  <a:srgbClr val="000000"/>
                </a:solidFill>
                <a:latin typeface="黑体" pitchFamily="49" charset="-122"/>
                <a:ea typeface="黑体" pitchFamily="49" charset="-122"/>
              </a:endParaRPr>
            </a:p>
          </p:txBody>
        </p:sp>
        <p:sp>
          <p:nvSpPr>
            <p:cNvPr id="44" name="菱形 43"/>
            <p:cNvSpPr/>
            <p:nvPr/>
          </p:nvSpPr>
          <p:spPr bwMode="auto">
            <a:xfrm>
              <a:off x="3176558" y="395765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45" name="Group 2"/>
          <p:cNvGrpSpPr>
            <a:grpSpLocks/>
          </p:cNvGrpSpPr>
          <p:nvPr/>
        </p:nvGrpSpPr>
        <p:grpSpPr bwMode="auto">
          <a:xfrm>
            <a:off x="3176588" y="2565499"/>
            <a:ext cx="5205412" cy="571500"/>
            <a:chOff x="3176558" y="2386018"/>
            <a:chExt cx="5205442" cy="571504"/>
          </a:xfrm>
          <a:solidFill>
            <a:schemeClr val="bg2">
              <a:lumMod val="20000"/>
              <a:lumOff val="80000"/>
            </a:schemeClr>
          </a:solidFill>
        </p:grpSpPr>
        <p:sp>
          <p:nvSpPr>
            <p:cNvPr id="46" name="矩形 45"/>
            <p:cNvSpPr/>
            <p:nvPr/>
          </p:nvSpPr>
          <p:spPr bwMode="auto">
            <a:xfrm>
              <a:off x="3498822" y="2457455"/>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47" name="菱形 46"/>
            <p:cNvSpPr/>
            <p:nvPr/>
          </p:nvSpPr>
          <p:spPr bwMode="auto">
            <a:xfrm>
              <a:off x="3176558" y="2386018"/>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48" name="TextBox 36"/>
            <p:cNvSpPr txBox="1">
              <a:spLocks noChangeArrowheads="1"/>
            </p:cNvSpPr>
            <p:nvPr/>
          </p:nvSpPr>
          <p:spPr bwMode="auto">
            <a:xfrm>
              <a:off x="3733800" y="2487657"/>
              <a:ext cx="4366590" cy="3693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系统框架设计</a:t>
              </a:r>
              <a:endParaRPr kumimoji="1" lang="en-US" altLang="zh-CN" b="1" dirty="0">
                <a:solidFill>
                  <a:srgbClr val="000000"/>
                </a:solidFill>
                <a:latin typeface="黑体" pitchFamily="49" charset="-122"/>
                <a:ea typeface="黑体" pitchFamily="49" charset="-122"/>
              </a:endParaRPr>
            </a:p>
          </p:txBody>
        </p:sp>
      </p:grpSp>
      <p:grpSp>
        <p:nvGrpSpPr>
          <p:cNvPr id="49" name="Group 3"/>
          <p:cNvGrpSpPr>
            <a:grpSpLocks/>
          </p:cNvGrpSpPr>
          <p:nvPr/>
        </p:nvGrpSpPr>
        <p:grpSpPr bwMode="auto">
          <a:xfrm>
            <a:off x="3176588" y="3335435"/>
            <a:ext cx="5205412" cy="571500"/>
            <a:chOff x="3176558" y="3171836"/>
            <a:chExt cx="5205442" cy="571504"/>
          </a:xfrm>
          <a:solidFill>
            <a:schemeClr val="accent5">
              <a:lumMod val="90000"/>
            </a:schemeClr>
          </a:solidFill>
        </p:grpSpPr>
        <p:sp>
          <p:nvSpPr>
            <p:cNvPr id="50" name="矩形 49"/>
            <p:cNvSpPr/>
            <p:nvPr/>
          </p:nvSpPr>
          <p:spPr bwMode="auto">
            <a:xfrm>
              <a:off x="3498822" y="3243276"/>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1" name="菱形 50"/>
            <p:cNvSpPr/>
            <p:nvPr/>
          </p:nvSpPr>
          <p:spPr bwMode="auto">
            <a:xfrm>
              <a:off x="3176558" y="3171836"/>
              <a:ext cx="571504" cy="571504"/>
            </a:xfrm>
            <a:prstGeom prst="diamond">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52" name="TextBox 37"/>
            <p:cNvSpPr txBox="1">
              <a:spLocks noChangeArrowheads="1"/>
            </p:cNvSpPr>
            <p:nvPr/>
          </p:nvSpPr>
          <p:spPr bwMode="auto">
            <a:xfrm>
              <a:off x="3733800" y="3298871"/>
              <a:ext cx="4622799"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头痛决策支持系统开发与评估</a:t>
              </a:r>
            </a:p>
          </p:txBody>
        </p:sp>
      </p:grpSp>
      <p:sp>
        <p:nvSpPr>
          <p:cNvPr id="53"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54" name="Group 5"/>
          <p:cNvGrpSpPr>
            <a:grpSpLocks/>
          </p:cNvGrpSpPr>
          <p:nvPr/>
        </p:nvGrpSpPr>
        <p:grpSpPr bwMode="auto">
          <a:xfrm>
            <a:off x="3176588" y="4873724"/>
            <a:ext cx="5205412" cy="571500"/>
            <a:chOff x="3176558" y="4724400"/>
            <a:chExt cx="5205442" cy="571504"/>
          </a:xfrm>
        </p:grpSpPr>
        <p:sp>
          <p:nvSpPr>
            <p:cNvPr id="55" name="矩形 32"/>
            <p:cNvSpPr/>
            <p:nvPr/>
          </p:nvSpPr>
          <p:spPr bwMode="auto">
            <a:xfrm>
              <a:off x="3475010" y="4795837"/>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6" name="TextBox 39"/>
            <p:cNvSpPr txBox="1">
              <a:spLocks noChangeArrowheads="1"/>
            </p:cNvSpPr>
            <p:nvPr/>
          </p:nvSpPr>
          <p:spPr bwMode="auto">
            <a:xfrm>
              <a:off x="3733800" y="4826029"/>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57" name="菱形 31"/>
            <p:cNvSpPr/>
            <p:nvPr/>
          </p:nvSpPr>
          <p:spPr bwMode="auto">
            <a:xfrm>
              <a:off x="3176558" y="4724400"/>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58" name="菱形 57"/>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18110075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社区医疗</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4" name="TextBox 3"/>
          <p:cNvSpPr txBox="1"/>
          <p:nvPr/>
        </p:nvSpPr>
        <p:spPr>
          <a:xfrm>
            <a:off x="4098555" y="4584480"/>
            <a:ext cx="2273889" cy="369332"/>
          </a:xfrm>
          <a:prstGeom prst="rect">
            <a:avLst/>
          </a:prstGeom>
          <a:noFill/>
        </p:spPr>
        <p:txBody>
          <a:bodyPr wrap="square" rtlCol="0">
            <a:spAutoFit/>
          </a:bodyPr>
          <a:lstStyle/>
          <a:p>
            <a:r>
              <a:rPr lang="zh-CN" altLang="en-US" dirty="0" smtClean="0"/>
              <a:t>重点人群</a:t>
            </a:r>
            <a:endParaRPr lang="en-US" altLang="zh-CN" dirty="0" smtClean="0"/>
          </a:p>
        </p:txBody>
      </p:sp>
      <p:sp>
        <p:nvSpPr>
          <p:cNvPr id="5" name="TextBox 4"/>
          <p:cNvSpPr txBox="1"/>
          <p:nvPr/>
        </p:nvSpPr>
        <p:spPr>
          <a:xfrm>
            <a:off x="3635896" y="5177091"/>
            <a:ext cx="4855227" cy="923330"/>
          </a:xfrm>
          <a:prstGeom prst="rect">
            <a:avLst/>
          </a:prstGeom>
          <a:noFill/>
        </p:spPr>
        <p:txBody>
          <a:bodyPr wrap="square" rtlCol="0">
            <a:spAutoFit/>
          </a:bodyPr>
          <a:lstStyle/>
          <a:p>
            <a:r>
              <a:rPr lang="zh-CN" altLang="en-US" dirty="0" smtClean="0"/>
              <a:t>目的：</a:t>
            </a:r>
            <a:endParaRPr lang="en-US" altLang="zh-CN" dirty="0" smtClean="0"/>
          </a:p>
          <a:p>
            <a:r>
              <a:rPr lang="zh-CN" altLang="en-US" dirty="0" smtClean="0"/>
              <a:t>解决社区主要问题、满足社区基本卫生需求</a:t>
            </a:r>
            <a:endParaRPr lang="en-US" altLang="zh-CN" dirty="0" smtClean="0"/>
          </a:p>
          <a:p>
            <a:r>
              <a:rPr lang="zh-CN" altLang="en-US" dirty="0" smtClean="0"/>
              <a:t>               </a:t>
            </a:r>
            <a:endParaRPr lang="zh-CN" altLang="en-US" dirty="0"/>
          </a:p>
        </p:txBody>
      </p:sp>
      <p:sp>
        <p:nvSpPr>
          <p:cNvPr id="6" name="TextBox 5"/>
          <p:cNvSpPr txBox="1"/>
          <p:nvPr/>
        </p:nvSpPr>
        <p:spPr>
          <a:xfrm>
            <a:off x="671741" y="5719957"/>
            <a:ext cx="2982034" cy="369332"/>
          </a:xfrm>
          <a:prstGeom prst="rect">
            <a:avLst/>
          </a:prstGeom>
          <a:noFill/>
        </p:spPr>
        <p:txBody>
          <a:bodyPr wrap="square" rtlCol="0">
            <a:spAutoFit/>
          </a:bodyPr>
          <a:lstStyle/>
          <a:p>
            <a:r>
              <a:rPr lang="zh-CN" altLang="en-US" dirty="0" smtClean="0"/>
              <a:t>社区医疗机构数目快速增长</a:t>
            </a:r>
            <a:endParaRPr lang="zh-CN" altLang="en-US" dirty="0"/>
          </a:p>
        </p:txBody>
      </p:sp>
      <p:pic>
        <p:nvPicPr>
          <p:cNvPr id="10" name="Picture 5" descr="C:\Users\FGJ\AppData\Roaming\SogouExplorer\Download\line_char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656" y="4535618"/>
            <a:ext cx="1584176" cy="115594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9021" y="2479152"/>
            <a:ext cx="799702" cy="729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图片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72837" y="2533741"/>
            <a:ext cx="842329" cy="619855"/>
          </a:xfrm>
          <a:prstGeom prst="rect">
            <a:avLst/>
          </a:prstGeom>
          <a:noFill/>
          <a:ln>
            <a:noFill/>
          </a:ln>
          <a:effectLst>
            <a:softEdge rad="63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
          <p:cNvSpPr txBox="1"/>
          <p:nvPr/>
        </p:nvSpPr>
        <p:spPr>
          <a:xfrm>
            <a:off x="5355711" y="3060229"/>
            <a:ext cx="652056" cy="335529"/>
          </a:xfrm>
          <a:prstGeom prst="rect">
            <a:avLst/>
          </a:prstGeom>
          <a:noFill/>
        </p:spPr>
        <p:txBody>
          <a:bodyPr wrap="square" rtlCol="0">
            <a:spAutoFit/>
          </a:bodyPr>
          <a:lstStyle/>
          <a:p>
            <a:r>
              <a:rPr lang="zh-CN" altLang="en-US" sz="1600" dirty="0" smtClean="0"/>
              <a:t>康复</a:t>
            </a:r>
            <a:endParaRPr lang="zh-CN" altLang="en-US" sz="1600" dirty="0"/>
          </a:p>
        </p:txBody>
      </p:sp>
      <p:sp>
        <p:nvSpPr>
          <p:cNvPr id="31" name="TextBox 3"/>
          <p:cNvSpPr txBox="1"/>
          <p:nvPr/>
        </p:nvSpPr>
        <p:spPr>
          <a:xfrm>
            <a:off x="4304107" y="3055528"/>
            <a:ext cx="720079" cy="340230"/>
          </a:xfrm>
          <a:prstGeom prst="rect">
            <a:avLst/>
          </a:prstGeom>
          <a:noFill/>
        </p:spPr>
        <p:txBody>
          <a:bodyPr wrap="square" rtlCol="0">
            <a:spAutoFit/>
          </a:bodyPr>
          <a:lstStyle/>
          <a:p>
            <a:r>
              <a:rPr lang="zh-CN" altLang="en-US" sz="1600" dirty="0" smtClean="0"/>
              <a:t>预防</a:t>
            </a:r>
            <a:endParaRPr lang="zh-CN" altLang="en-US" sz="1600" dirty="0"/>
          </a:p>
        </p:txBody>
      </p:sp>
      <p:pic>
        <p:nvPicPr>
          <p:cNvPr id="32" name="Picture 6" descr="D:\毕设\pictrute\问诊.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16701" y="2417301"/>
            <a:ext cx="706714" cy="669345"/>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4"/>
          <p:cNvSpPr txBox="1"/>
          <p:nvPr/>
        </p:nvSpPr>
        <p:spPr>
          <a:xfrm>
            <a:off x="1944432" y="3060229"/>
            <a:ext cx="1103672" cy="338554"/>
          </a:xfrm>
          <a:prstGeom prst="rect">
            <a:avLst/>
          </a:prstGeom>
          <a:noFill/>
        </p:spPr>
        <p:txBody>
          <a:bodyPr wrap="square" rtlCol="0">
            <a:spAutoFit/>
          </a:bodyPr>
          <a:lstStyle/>
          <a:p>
            <a:r>
              <a:rPr lang="zh-CN" altLang="en-US" sz="1600" dirty="0" smtClean="0"/>
              <a:t>基本医疗</a:t>
            </a:r>
            <a:endParaRPr lang="zh-CN" altLang="en-US" sz="1600" dirty="0"/>
          </a:p>
        </p:txBody>
      </p:sp>
      <p:sp>
        <p:nvSpPr>
          <p:cNvPr id="36" name="TextBox 5"/>
          <p:cNvSpPr txBox="1"/>
          <p:nvPr/>
        </p:nvSpPr>
        <p:spPr>
          <a:xfrm>
            <a:off x="3277050" y="3057204"/>
            <a:ext cx="701616" cy="338554"/>
          </a:xfrm>
          <a:prstGeom prst="rect">
            <a:avLst/>
          </a:prstGeom>
          <a:noFill/>
        </p:spPr>
        <p:txBody>
          <a:bodyPr wrap="square" rtlCol="0">
            <a:spAutoFit/>
          </a:bodyPr>
          <a:lstStyle/>
          <a:p>
            <a:r>
              <a:rPr lang="zh-CN" altLang="en-US" sz="1600" dirty="0" smtClean="0"/>
              <a:t>保健</a:t>
            </a:r>
            <a:endParaRPr lang="zh-CN" altLang="en-US" sz="1600" dirty="0"/>
          </a:p>
        </p:txBody>
      </p:sp>
      <p:sp>
        <p:nvSpPr>
          <p:cNvPr id="37" name="TextBox 7"/>
          <p:cNvSpPr txBox="1"/>
          <p:nvPr/>
        </p:nvSpPr>
        <p:spPr>
          <a:xfrm>
            <a:off x="6281566" y="3101084"/>
            <a:ext cx="1236050" cy="307777"/>
          </a:xfrm>
          <a:prstGeom prst="rect">
            <a:avLst/>
          </a:prstGeom>
          <a:noFill/>
        </p:spPr>
        <p:txBody>
          <a:bodyPr wrap="square" rtlCol="0">
            <a:spAutoFit/>
          </a:bodyPr>
          <a:lstStyle/>
          <a:p>
            <a:r>
              <a:rPr lang="zh-CN" altLang="en-US" sz="1400" dirty="0" smtClean="0"/>
              <a:t>健康教育</a:t>
            </a:r>
            <a:endParaRPr lang="zh-CN" altLang="en-US" sz="1400" dirty="0"/>
          </a:p>
        </p:txBody>
      </p:sp>
      <p:pic>
        <p:nvPicPr>
          <p:cNvPr id="38"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81566" y="2447497"/>
            <a:ext cx="794847" cy="669345"/>
          </a:xfrm>
          <a:prstGeom prst="rect">
            <a:avLst/>
          </a:prstGeom>
          <a:noFill/>
          <a:ln>
            <a:noFill/>
          </a:ln>
          <a:effectLst>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8996" y="2479152"/>
            <a:ext cx="889559" cy="64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5" descr="D:\毕设\pictrute\123.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93527" y="1151650"/>
            <a:ext cx="1527995" cy="1257021"/>
          </a:xfrm>
          <a:prstGeom prst="rect">
            <a:avLst/>
          </a:prstGeom>
          <a:noFill/>
          <a:extLst>
            <a:ext uri="{909E8E84-426E-40DD-AFC4-6F175D3DCCD1}">
              <a14:hiddenFill xmlns:a14="http://schemas.microsoft.com/office/drawing/2010/main">
                <a:solidFill>
                  <a:srgbClr val="FFFFFF"/>
                </a:solidFill>
              </a14:hiddenFill>
            </a:ext>
          </a:extLst>
        </p:spPr>
      </p:pic>
      <p:sp>
        <p:nvSpPr>
          <p:cNvPr id="41" name="AutoShape 4"/>
          <p:cNvSpPr>
            <a:spLocks noChangeArrowheads="1"/>
          </p:cNvSpPr>
          <p:nvPr/>
        </p:nvSpPr>
        <p:spPr bwMode="gray">
          <a:xfrm rot="10800000">
            <a:off x="1201003" y="2026116"/>
            <a:ext cx="6926285" cy="1512106"/>
          </a:xfrm>
          <a:prstGeom prst="upArrow">
            <a:avLst>
              <a:gd name="adj1" fmla="val 86444"/>
              <a:gd name="adj2" fmla="val 20245"/>
            </a:avLst>
          </a:prstGeom>
          <a:gradFill flip="none" rotWithShape="1">
            <a:gsLst>
              <a:gs pos="0">
                <a:srgbClr val="AD83EB">
                  <a:alpha val="51999"/>
                </a:srgbClr>
              </a:gs>
              <a:gs pos="100000">
                <a:srgbClr val="003399">
                  <a:alpha val="0"/>
                </a:srgbClr>
              </a:gs>
            </a:gsLst>
            <a:lin ang="5400000" scaled="1"/>
            <a:tileRect/>
          </a:gradFill>
          <a:ln>
            <a:noFill/>
          </a:ln>
          <a:extLst/>
        </p:spPr>
        <p:txBody>
          <a:bodyPr wrap="none" anchor="ctr"/>
          <a:lstStyle/>
          <a:p>
            <a:endParaRPr lang="zh-CN" altLang="en-US">
              <a:latin typeface="Arial" charset="0"/>
            </a:endParaRPr>
          </a:p>
        </p:txBody>
      </p:sp>
      <p:pic>
        <p:nvPicPr>
          <p:cNvPr id="3" name="图片 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97923" y="3818719"/>
            <a:ext cx="716899" cy="716899"/>
          </a:xfrm>
          <a:prstGeom prst="rect">
            <a:avLst/>
          </a:prstGeom>
        </p:spPr>
      </p:pic>
      <p:pic>
        <p:nvPicPr>
          <p:cNvPr id="7" name="图片 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093787" y="3758265"/>
            <a:ext cx="829483" cy="829483"/>
          </a:xfrm>
          <a:prstGeom prst="rect">
            <a:avLst/>
          </a:prstGeom>
        </p:spPr>
      </p:pic>
      <p:pic>
        <p:nvPicPr>
          <p:cNvPr id="9" name="图片 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56630" y="3700270"/>
            <a:ext cx="895350" cy="895350"/>
          </a:xfrm>
          <a:prstGeom prst="rect">
            <a:avLst/>
          </a:prstGeom>
        </p:spPr>
      </p:pic>
    </p:spTree>
    <p:extLst>
      <p:ext uri="{BB962C8B-B14F-4D97-AF65-F5344CB8AC3E}">
        <p14:creationId xmlns:p14="http://schemas.microsoft.com/office/powerpoint/2010/main" val="29743062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横卷形 7"/>
          <p:cNvSpPr/>
          <p:nvPr/>
        </p:nvSpPr>
        <p:spPr>
          <a:xfrm>
            <a:off x="1763688" y="1412776"/>
            <a:ext cx="6840761" cy="1655762"/>
          </a:xfrm>
          <a:prstGeom prst="horizontalScroll">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317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微软雅黑"/>
              <a:cs typeface="+mn-cs"/>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30</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系统需求分析</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5" name="Picture 27" descr="C:\Users\FGJ\Pictures\imagesCAUI51Q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1861871"/>
            <a:ext cx="89402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a:spLocks noChangeArrowheads="1"/>
          </p:cNvSpPr>
          <p:nvPr/>
        </p:nvSpPr>
        <p:spPr bwMode="auto">
          <a:xfrm>
            <a:off x="2123729" y="1640493"/>
            <a:ext cx="648072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dirty="0" smtClean="0">
                <a:ea typeface="微软雅黑" pitchFamily="34" charset="-122"/>
              </a:rPr>
              <a:t>WHO</a:t>
            </a:r>
            <a:r>
              <a:rPr lang="zh-CN" altLang="en-US" dirty="0" smtClean="0">
                <a:ea typeface="微软雅黑" pitchFamily="34" charset="-122"/>
              </a:rPr>
              <a:t>报告</a:t>
            </a:r>
            <a:r>
              <a:rPr lang="zh-CN" altLang="en-US" dirty="0">
                <a:ea typeface="微软雅黑" pitchFamily="34" charset="-122"/>
              </a:rPr>
              <a:t>称，全球约有</a:t>
            </a:r>
            <a:r>
              <a:rPr lang="en-US" altLang="zh-CN" dirty="0">
                <a:ea typeface="微软雅黑" pitchFamily="34" charset="-122"/>
              </a:rPr>
              <a:t>10%</a:t>
            </a:r>
            <a:r>
              <a:rPr lang="zh-CN" altLang="en-US" dirty="0">
                <a:ea typeface="微软雅黑" pitchFamily="34" charset="-122"/>
              </a:rPr>
              <a:t>的成年人患有偏头痛，</a:t>
            </a:r>
            <a:r>
              <a:rPr lang="en-US" altLang="zh-CN" dirty="0">
                <a:ea typeface="微软雅黑" pitchFamily="34" charset="-122"/>
              </a:rPr>
              <a:t>1.7%~4%</a:t>
            </a:r>
            <a:r>
              <a:rPr lang="zh-CN" altLang="en-US" dirty="0">
                <a:ea typeface="微软雅黑" pitchFamily="34" charset="-122"/>
              </a:rPr>
              <a:t>的成年人每月至少有</a:t>
            </a:r>
            <a:r>
              <a:rPr lang="en-US" altLang="zh-CN" dirty="0">
                <a:ea typeface="微软雅黑" pitchFamily="34" charset="-122"/>
              </a:rPr>
              <a:t>15</a:t>
            </a:r>
            <a:r>
              <a:rPr lang="zh-CN" altLang="en-US" dirty="0">
                <a:ea typeface="微软雅黑" pitchFamily="34" charset="-122"/>
              </a:rPr>
              <a:t>天发生头痛。然而，在偏头痛和紧张型头痛患者中，仅有</a:t>
            </a:r>
            <a:r>
              <a:rPr lang="en-US" altLang="zh-CN" dirty="0">
                <a:ea typeface="微软雅黑" pitchFamily="34" charset="-122"/>
              </a:rPr>
              <a:t>40%</a:t>
            </a:r>
            <a:r>
              <a:rPr lang="zh-CN" altLang="en-US" dirty="0">
                <a:ea typeface="微软雅黑" pitchFamily="34" charset="-122"/>
              </a:rPr>
              <a:t>获得了专业诊断，而在药物过量所致头痛患者中，这一比例更是低至</a:t>
            </a:r>
            <a:r>
              <a:rPr lang="en-US" altLang="zh-CN" dirty="0">
                <a:ea typeface="微软雅黑" pitchFamily="34" charset="-122"/>
              </a:rPr>
              <a:t>10%</a:t>
            </a:r>
          </a:p>
        </p:txBody>
      </p:sp>
      <p:sp>
        <p:nvSpPr>
          <p:cNvPr id="3" name="TextBox 2"/>
          <p:cNvSpPr txBox="1"/>
          <p:nvPr/>
        </p:nvSpPr>
        <p:spPr>
          <a:xfrm>
            <a:off x="1333282" y="4108430"/>
            <a:ext cx="2880320" cy="369332"/>
          </a:xfrm>
          <a:prstGeom prst="rect">
            <a:avLst/>
          </a:prstGeom>
          <a:noFill/>
        </p:spPr>
        <p:txBody>
          <a:bodyPr wrap="square" rtlCol="0">
            <a:spAutoFit/>
          </a:bodyPr>
          <a:lstStyle/>
          <a:p>
            <a:endParaRPr lang="zh-CN" altLang="en-US" dirty="0"/>
          </a:p>
        </p:txBody>
      </p:sp>
      <p:sp>
        <p:nvSpPr>
          <p:cNvPr id="10" name="TextBox 9"/>
          <p:cNvSpPr txBox="1"/>
          <p:nvPr/>
        </p:nvSpPr>
        <p:spPr>
          <a:xfrm>
            <a:off x="1227030" y="3156280"/>
            <a:ext cx="6705600" cy="1323439"/>
          </a:xfrm>
          <a:prstGeom prst="rect">
            <a:avLst/>
          </a:prstGeom>
          <a:noFill/>
        </p:spPr>
        <p:txBody>
          <a:bodyPr>
            <a:spAutoFit/>
          </a:bodyPr>
          <a:lstStyle/>
          <a:p>
            <a:pPr marL="285750" marR="0" lvl="0" indent="-285750" defTabSz="914400" eaLnBrk="1" fontAlgn="auto" latinLnBrk="0" hangingPunct="1">
              <a:lnSpc>
                <a:spcPct val="100000"/>
              </a:lnSpc>
              <a:spcBef>
                <a:spcPts val="0"/>
              </a:spcBef>
              <a:spcAft>
                <a:spcPts val="0"/>
              </a:spcAft>
              <a:buClrTx/>
              <a:buSzTx/>
              <a:buFont typeface="Wingdings" pitchFamily="2" charset="2"/>
              <a:buChar char="Ø"/>
              <a:tabLst/>
              <a:defRPr/>
            </a:pPr>
            <a:r>
              <a:rPr kumimoji="0" lang="zh-CN" altLang="en-US" sz="2000" b="0" i="0" u="none" strike="noStrike" kern="0" cap="none" spc="0" normalizeH="0" baseline="0" noProof="0" dirty="0">
                <a:ln>
                  <a:noFill/>
                </a:ln>
                <a:solidFill>
                  <a:sysClr val="windowText" lastClr="000000"/>
                </a:solidFill>
                <a:effectLst/>
                <a:uLnTx/>
                <a:uFillTx/>
                <a:latin typeface="华文细黑" pitchFamily="2" charset="-122"/>
                <a:ea typeface="华文细黑" pitchFamily="2" charset="-122"/>
              </a:rPr>
              <a:t>头痛 </a:t>
            </a:r>
            <a:endParaRPr kumimoji="0" lang="en-US" altLang="zh-CN" sz="2000" b="0" i="0" u="none" strike="noStrike" kern="0" cap="none" spc="0" normalizeH="0" baseline="0" noProof="0" dirty="0">
              <a:ln>
                <a:noFill/>
              </a:ln>
              <a:solidFill>
                <a:sysClr val="windowText" lastClr="000000"/>
              </a:solidFill>
              <a:effectLst/>
              <a:uLnTx/>
              <a:uFillTx/>
              <a:latin typeface="华文细黑" pitchFamily="2" charset="-122"/>
              <a:ea typeface="华文细黑" pitchFamily="2" charset="-122"/>
            </a:endParaRPr>
          </a:p>
          <a:p>
            <a:pPr marL="285750" marR="0" lvl="0" indent="-285750" defTabSz="914400" eaLnBrk="1" fontAlgn="auto" latinLnBrk="0" hangingPunct="1">
              <a:lnSpc>
                <a:spcPct val="100000"/>
              </a:lnSpc>
              <a:spcBef>
                <a:spcPts val="0"/>
              </a:spcBef>
              <a:spcAft>
                <a:spcPts val="0"/>
              </a:spcAft>
              <a:buClrTx/>
              <a:buSzTx/>
              <a:buFont typeface="Arial" pitchFamily="34" charset="0"/>
              <a:buChar char="•"/>
              <a:tabLst/>
              <a:defRPr/>
            </a:pPr>
            <a:r>
              <a:rPr kumimoji="0" lang="zh-CN" altLang="en-US" sz="2000" b="0" i="0" u="none" strike="noStrike" kern="0" cap="none" spc="0" normalizeH="0" baseline="0" noProof="0" dirty="0" smtClean="0">
                <a:ln>
                  <a:noFill/>
                </a:ln>
                <a:solidFill>
                  <a:sysClr val="windowText" lastClr="000000"/>
                </a:solidFill>
                <a:effectLst/>
                <a:uLnTx/>
                <a:uFillTx/>
                <a:latin typeface="华文细黑" pitchFamily="2" charset="-122"/>
                <a:ea typeface="华文细黑" pitchFamily="2" charset="-122"/>
              </a:rPr>
              <a:t>原发性</a:t>
            </a:r>
            <a:r>
              <a:rPr kumimoji="0" lang="zh-CN" altLang="en-US" sz="2000" b="0" i="0" u="none" strike="noStrike" kern="0" cap="none" spc="0" normalizeH="0" baseline="0" noProof="0" dirty="0">
                <a:ln>
                  <a:noFill/>
                </a:ln>
                <a:solidFill>
                  <a:sysClr val="windowText" lastClr="000000"/>
                </a:solidFill>
                <a:effectLst/>
                <a:uLnTx/>
                <a:uFillTx/>
                <a:latin typeface="华文细黑" pitchFamily="2" charset="-122"/>
                <a:ea typeface="华文细黑" pitchFamily="2" charset="-122"/>
              </a:rPr>
              <a:t>头痛：无明确病因的头痛，包括偏头痛</a:t>
            </a:r>
            <a:r>
              <a:rPr kumimoji="0" lang="zh-CN" altLang="en-US" sz="2000" b="0" i="0" u="none" strike="noStrike" kern="0" cap="none" spc="0" normalizeH="0" baseline="0" noProof="0" dirty="0" smtClean="0">
                <a:ln>
                  <a:noFill/>
                </a:ln>
                <a:solidFill>
                  <a:sysClr val="windowText" lastClr="000000"/>
                </a:solidFill>
                <a:effectLst/>
                <a:uLnTx/>
                <a:uFillTx/>
                <a:latin typeface="华文细黑" pitchFamily="2" charset="-122"/>
                <a:ea typeface="华文细黑" pitchFamily="2" charset="-122"/>
              </a:rPr>
              <a:t>、紧张</a:t>
            </a:r>
            <a:r>
              <a:rPr kumimoji="0" lang="zh-CN" altLang="en-US" sz="2000" b="0" i="0" u="none" strike="noStrike" kern="0" cap="none" spc="0" normalizeH="0" baseline="0" noProof="0" dirty="0">
                <a:ln>
                  <a:noFill/>
                </a:ln>
                <a:solidFill>
                  <a:sysClr val="windowText" lastClr="000000"/>
                </a:solidFill>
                <a:effectLst/>
                <a:uLnTx/>
                <a:uFillTx/>
                <a:latin typeface="华文细黑" pitchFamily="2" charset="-122"/>
                <a:ea typeface="华文细黑" pitchFamily="2" charset="-122"/>
              </a:rPr>
              <a:t>型</a:t>
            </a:r>
            <a:r>
              <a:rPr kumimoji="0" lang="zh-CN" altLang="en-US" sz="2000" b="0" i="0" u="none" strike="noStrike" kern="0" cap="none" spc="0" normalizeH="0" baseline="0" noProof="0" dirty="0" smtClean="0">
                <a:ln>
                  <a:noFill/>
                </a:ln>
                <a:solidFill>
                  <a:sysClr val="windowText" lastClr="000000"/>
                </a:solidFill>
                <a:effectLst/>
                <a:uLnTx/>
                <a:uFillTx/>
                <a:latin typeface="华文细黑" pitchFamily="2" charset="-122"/>
                <a:ea typeface="华文细黑" pitchFamily="2" charset="-122"/>
              </a:rPr>
              <a:t>头痛等，占头痛总数</a:t>
            </a:r>
            <a:r>
              <a:rPr kumimoji="0" lang="en-US" altLang="zh-CN" sz="2000" b="0" i="0" u="none" strike="noStrike" kern="0" cap="none" spc="0" normalizeH="0" baseline="0" noProof="0" dirty="0" smtClean="0">
                <a:ln>
                  <a:noFill/>
                </a:ln>
                <a:solidFill>
                  <a:srgbClr val="FF0000"/>
                </a:solidFill>
                <a:effectLst/>
                <a:uLnTx/>
                <a:uFillTx/>
                <a:latin typeface="华文细黑" pitchFamily="2" charset="-122"/>
                <a:ea typeface="华文细黑" pitchFamily="2" charset="-122"/>
              </a:rPr>
              <a:t>80%</a:t>
            </a:r>
            <a:r>
              <a:rPr kumimoji="0" lang="zh-CN" altLang="en-US" sz="2000" b="0" i="0" u="none" strike="noStrike" kern="0" cap="none" spc="0" normalizeH="0" baseline="0" noProof="0" dirty="0" smtClean="0">
                <a:ln>
                  <a:noFill/>
                </a:ln>
                <a:solidFill>
                  <a:sysClr val="windowText" lastClr="000000"/>
                </a:solidFill>
                <a:effectLst/>
                <a:uLnTx/>
                <a:uFillTx/>
                <a:latin typeface="华文细黑" pitchFamily="2" charset="-122"/>
                <a:ea typeface="华文细黑" pitchFamily="2" charset="-122"/>
              </a:rPr>
              <a:t>以上</a:t>
            </a:r>
            <a:endParaRPr kumimoji="0" lang="en-US" altLang="zh-CN" sz="2000" b="0" i="0" u="none" strike="noStrike" kern="0" cap="none" spc="0" normalizeH="0" baseline="0" noProof="0" dirty="0">
              <a:ln>
                <a:noFill/>
              </a:ln>
              <a:solidFill>
                <a:sysClr val="windowText" lastClr="000000"/>
              </a:solidFill>
              <a:effectLst/>
              <a:uLnTx/>
              <a:uFillTx/>
              <a:latin typeface="华文细黑" pitchFamily="2" charset="-122"/>
              <a:ea typeface="华文细黑" pitchFamily="2" charset="-122"/>
            </a:endParaRPr>
          </a:p>
          <a:p>
            <a:pPr marL="285750" marR="0" lvl="0" indent="-285750" defTabSz="914400" eaLnBrk="1" fontAlgn="auto" latinLnBrk="0" hangingPunct="1">
              <a:lnSpc>
                <a:spcPct val="100000"/>
              </a:lnSpc>
              <a:spcBef>
                <a:spcPts val="0"/>
              </a:spcBef>
              <a:spcAft>
                <a:spcPts val="0"/>
              </a:spcAft>
              <a:buClrTx/>
              <a:buSzTx/>
              <a:buFont typeface="Arial" pitchFamily="34" charset="0"/>
              <a:buChar char="•"/>
              <a:tabLst/>
              <a:defRPr/>
            </a:pPr>
            <a:r>
              <a:rPr kumimoji="0" lang="zh-CN" altLang="en-US" sz="2000" b="0" i="0" u="none" strike="noStrike" kern="0" cap="none" spc="0" normalizeH="0" baseline="0" noProof="0" dirty="0">
                <a:ln>
                  <a:noFill/>
                </a:ln>
                <a:solidFill>
                  <a:sysClr val="windowText" lastClr="000000"/>
                </a:solidFill>
                <a:effectLst/>
                <a:uLnTx/>
                <a:uFillTx/>
                <a:latin typeface="华文细黑" pitchFamily="2" charset="-122"/>
                <a:ea typeface="华文细黑" pitchFamily="2" charset="-122"/>
              </a:rPr>
              <a:t>继发性头痛种类繁多，主要根据其病因</a:t>
            </a:r>
            <a:r>
              <a:rPr kumimoji="0" lang="zh-CN" altLang="en-US" sz="2000" b="0" i="0" u="none" strike="noStrike" kern="0" cap="none" spc="0" normalizeH="0" baseline="0" noProof="0" dirty="0" smtClean="0">
                <a:ln>
                  <a:noFill/>
                </a:ln>
                <a:solidFill>
                  <a:sysClr val="windowText" lastClr="000000"/>
                </a:solidFill>
                <a:effectLst/>
                <a:uLnTx/>
                <a:uFillTx/>
                <a:latin typeface="华文细黑" pitchFamily="2" charset="-122"/>
                <a:ea typeface="华文细黑" pitchFamily="2" charset="-122"/>
              </a:rPr>
              <a:t>分类</a:t>
            </a:r>
            <a:endParaRPr kumimoji="0" lang="zh-CN" altLang="en-US" sz="2000" b="0" i="0" u="none" strike="noStrike" kern="0" cap="none" spc="0" normalizeH="0" baseline="0" noProof="0" dirty="0">
              <a:ln>
                <a:noFill/>
              </a:ln>
              <a:solidFill>
                <a:sysClr val="windowText" lastClr="000000"/>
              </a:solidFill>
              <a:effectLst/>
              <a:uLnTx/>
              <a:uFillTx/>
              <a:latin typeface="华文细黑" pitchFamily="2" charset="-122"/>
              <a:ea typeface="华文细黑" pitchFamily="2" charset="-122"/>
            </a:endParaRPr>
          </a:p>
        </p:txBody>
      </p:sp>
      <p:sp>
        <p:nvSpPr>
          <p:cNvPr id="7" name="TextBox 6"/>
          <p:cNvSpPr txBox="1"/>
          <p:nvPr/>
        </p:nvSpPr>
        <p:spPr>
          <a:xfrm>
            <a:off x="1734484" y="6021288"/>
            <a:ext cx="5584136" cy="369332"/>
          </a:xfrm>
          <a:prstGeom prst="rect">
            <a:avLst/>
          </a:prstGeom>
          <a:noFill/>
        </p:spPr>
        <p:txBody>
          <a:bodyPr wrap="square" rtlCol="0">
            <a:spAutoFit/>
          </a:bodyPr>
          <a:lstStyle/>
          <a:p>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选取覆盖率广的原发性头痛作为辅助决策的目标</a:t>
            </a:r>
            <a:endPar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1025" name="Picture 1" descr="C:\Users\FGJ\AppData\Roaming\Tencent\Users\794460205\QQ\WinTemp\RichOle\DEK[615)KJDZU9NDUS83CWE.jpg"/>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979712" y="4512670"/>
            <a:ext cx="1323975" cy="11049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C:\Users\FGJ\AppData\Roaming\Tencent\Users\794460205\QQ\WinTemp\RichOle\EH}$O7BI34K8FKRGAYE6Q.jp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3" descr="C:\Users\FGJ\AppData\Roaming\Tencent\Users\794460205\QQ\WinTemp\RichOle\EH}$O7BI34K8FKRGAYE6Q.jp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8" name="Picture 4" descr="C:\Users\FGJ\AppData\Roaming\Tencent\Users\794460205\QQ\WinTemp\RichOle\])FNGW_1CD]TD[W~22)Z%X2.jpg"/>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4868798" y="4512670"/>
            <a:ext cx="2133600" cy="1152128"/>
          </a:xfrm>
          <a:prstGeom prst="rect">
            <a:avLst/>
          </a:prstGeom>
          <a:noFill/>
          <a:extLst>
            <a:ext uri="{909E8E84-426E-40DD-AFC4-6F175D3DCCD1}">
              <a14:hiddenFill xmlns:a14="http://schemas.microsoft.com/office/drawing/2010/main">
                <a:solidFill>
                  <a:srgbClr val="FFFFFF"/>
                </a:solidFill>
              </a14:hiddenFill>
            </a:ext>
          </a:extLst>
        </p:spPr>
      </p:pic>
      <p:sp>
        <p:nvSpPr>
          <p:cNvPr id="57344" name="TextBox 57343"/>
          <p:cNvSpPr txBox="1"/>
          <p:nvPr/>
        </p:nvSpPr>
        <p:spPr>
          <a:xfrm>
            <a:off x="3419872" y="5301208"/>
            <a:ext cx="1008112" cy="369332"/>
          </a:xfrm>
          <a:prstGeom prst="rect">
            <a:avLst/>
          </a:prstGeom>
          <a:noFill/>
        </p:spPr>
        <p:txBody>
          <a:bodyPr wrap="square" rtlCol="0">
            <a:spAutoFit/>
          </a:bodyPr>
          <a:lstStyle/>
          <a:p>
            <a:r>
              <a:rPr lang="zh-CN" altLang="en-US" dirty="0" smtClean="0"/>
              <a:t>偏头痛</a:t>
            </a:r>
            <a:endParaRPr lang="zh-CN" altLang="en-US" dirty="0"/>
          </a:p>
        </p:txBody>
      </p:sp>
      <p:sp>
        <p:nvSpPr>
          <p:cNvPr id="57345" name="TextBox 57344"/>
          <p:cNvSpPr txBox="1"/>
          <p:nvPr/>
        </p:nvSpPr>
        <p:spPr>
          <a:xfrm>
            <a:off x="6588224" y="5301208"/>
            <a:ext cx="1344406" cy="369332"/>
          </a:xfrm>
          <a:prstGeom prst="rect">
            <a:avLst/>
          </a:prstGeom>
          <a:noFill/>
        </p:spPr>
        <p:txBody>
          <a:bodyPr wrap="square" rtlCol="0">
            <a:spAutoFit/>
          </a:bodyPr>
          <a:lstStyle/>
          <a:p>
            <a:r>
              <a:rPr lang="zh-CN" altLang="en-US" dirty="0" smtClean="0"/>
              <a:t>紧张性头痛</a:t>
            </a:r>
            <a:endParaRPr lang="zh-CN" altLang="en-US" dirty="0"/>
          </a:p>
        </p:txBody>
      </p:sp>
    </p:spTree>
    <p:extLst>
      <p:ext uri="{BB962C8B-B14F-4D97-AF65-F5344CB8AC3E}">
        <p14:creationId xmlns:p14="http://schemas.microsoft.com/office/powerpoint/2010/main" val="13970168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31</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系统开发</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9" name="圆角矩形 8"/>
          <p:cNvSpPr/>
          <p:nvPr/>
        </p:nvSpPr>
        <p:spPr bwMode="auto">
          <a:xfrm>
            <a:off x="5169033" y="3604343"/>
            <a:ext cx="1173641" cy="70399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0" name="文本框 6"/>
          <p:cNvSpPr txBox="1"/>
          <p:nvPr/>
        </p:nvSpPr>
        <p:spPr>
          <a:xfrm>
            <a:off x="5292080" y="3657783"/>
            <a:ext cx="1207406" cy="646331"/>
          </a:xfrm>
          <a:prstGeom prst="rect">
            <a:avLst/>
          </a:prstGeom>
          <a:noFill/>
        </p:spPr>
        <p:txBody>
          <a:bodyPr wrap="square" rtlCol="0">
            <a:spAutoFit/>
          </a:bodyPr>
          <a:lstStyle/>
          <a:p>
            <a:r>
              <a:rPr lang="zh-CN" altLang="en-US" dirty="0" smtClean="0"/>
              <a:t>推理引</a:t>
            </a:r>
            <a:endParaRPr lang="en-US" altLang="zh-CN" dirty="0" smtClean="0"/>
          </a:p>
          <a:p>
            <a:r>
              <a:rPr lang="zh-CN" altLang="en-US" dirty="0" smtClean="0"/>
              <a:t>擎接口</a:t>
            </a:r>
            <a:endParaRPr lang="zh-CN" altLang="en-US" dirty="0"/>
          </a:p>
        </p:txBody>
      </p:sp>
      <p:sp>
        <p:nvSpPr>
          <p:cNvPr id="12" name="圆角矩形 11"/>
          <p:cNvSpPr/>
          <p:nvPr/>
        </p:nvSpPr>
        <p:spPr bwMode="auto">
          <a:xfrm>
            <a:off x="1619672" y="3587475"/>
            <a:ext cx="1161329" cy="716639"/>
          </a:xfrm>
          <a:prstGeom prst="roundRect">
            <a:avLst/>
          </a:prstGeom>
          <a:solidFill>
            <a:schemeClr val="accent3">
              <a:lumMod val="85000"/>
            </a:schemeClr>
          </a:solidFill>
          <a:ln w="9525" cap="flat" cmpd="sng" algn="ctr">
            <a:solidFill>
              <a:schemeClr val="accent3">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4" name="圆角矩形 13"/>
          <p:cNvSpPr/>
          <p:nvPr/>
        </p:nvSpPr>
        <p:spPr bwMode="auto">
          <a:xfrm>
            <a:off x="6855431" y="3614561"/>
            <a:ext cx="1096850" cy="689553"/>
          </a:xfrm>
          <a:prstGeom prst="roundRect">
            <a:avLst/>
          </a:prstGeom>
          <a:solidFill>
            <a:schemeClr val="accent1"/>
          </a:solid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6" name="圆角矩形 15"/>
          <p:cNvSpPr/>
          <p:nvPr/>
        </p:nvSpPr>
        <p:spPr bwMode="auto">
          <a:xfrm>
            <a:off x="3275856" y="3571341"/>
            <a:ext cx="1296144" cy="73277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4" name="AutoShape 4"/>
          <p:cNvSpPr>
            <a:spLocks noChangeArrowheads="1"/>
          </p:cNvSpPr>
          <p:nvPr/>
        </p:nvSpPr>
        <p:spPr bwMode="gray">
          <a:xfrm>
            <a:off x="2200336" y="2723417"/>
            <a:ext cx="4967751" cy="880925"/>
          </a:xfrm>
          <a:prstGeom prst="upArrow">
            <a:avLst>
              <a:gd name="adj1" fmla="val 86444"/>
              <a:gd name="adj2" fmla="val 20245"/>
            </a:avLst>
          </a:prstGeom>
          <a:gradFill flip="none" rotWithShape="1">
            <a:gsLst>
              <a:gs pos="0">
                <a:srgbClr val="AD83EB">
                  <a:alpha val="51999"/>
                </a:srgbClr>
              </a:gs>
              <a:gs pos="100000">
                <a:srgbClr val="003399">
                  <a:alpha val="0"/>
                </a:srgbClr>
              </a:gs>
            </a:gsLst>
            <a:lin ang="5400000" scaled="1"/>
            <a:tileRect/>
          </a:gradFill>
          <a:ln>
            <a:noFill/>
          </a:ln>
          <a:extLst/>
        </p:spPr>
        <p:txBody>
          <a:bodyPr wrap="none" anchor="ctr"/>
          <a:lstStyle/>
          <a:p>
            <a:endParaRPr lang="zh-CN" altLang="en-US" dirty="0">
              <a:latin typeface="Arial" charset="0"/>
            </a:endParaRPr>
          </a:p>
        </p:txBody>
      </p:sp>
      <p:sp>
        <p:nvSpPr>
          <p:cNvPr id="22" name="TextBox 21"/>
          <p:cNvSpPr txBox="1"/>
          <p:nvPr/>
        </p:nvSpPr>
        <p:spPr>
          <a:xfrm>
            <a:off x="6300192" y="1565050"/>
            <a:ext cx="1152128" cy="369332"/>
          </a:xfrm>
          <a:prstGeom prst="rect">
            <a:avLst/>
          </a:prstGeom>
          <a:noFill/>
        </p:spPr>
        <p:txBody>
          <a:bodyPr wrap="square" rtlCol="0">
            <a:spAutoFit/>
          </a:bodyPr>
          <a:lstStyle/>
          <a:p>
            <a:r>
              <a:rPr lang="zh-CN" altLang="en-US" dirty="0" smtClean="0"/>
              <a:t>系统实现</a:t>
            </a:r>
            <a:endParaRPr lang="zh-CN" altLang="en-US" dirty="0"/>
          </a:p>
        </p:txBody>
      </p:sp>
      <p:sp>
        <p:nvSpPr>
          <p:cNvPr id="2" name="TextBox 1"/>
          <p:cNvSpPr txBox="1"/>
          <p:nvPr/>
        </p:nvSpPr>
        <p:spPr>
          <a:xfrm>
            <a:off x="1700881" y="3638097"/>
            <a:ext cx="1080120" cy="646331"/>
          </a:xfrm>
          <a:prstGeom prst="rect">
            <a:avLst/>
          </a:prstGeom>
          <a:noFill/>
        </p:spPr>
        <p:txBody>
          <a:bodyPr wrap="square" rtlCol="0">
            <a:spAutoFit/>
          </a:bodyPr>
          <a:lstStyle/>
          <a:p>
            <a:r>
              <a:rPr lang="zh-CN" altLang="en-US" dirty="0" smtClean="0"/>
              <a:t>问诊界面配置</a:t>
            </a:r>
            <a:endParaRPr lang="zh-CN" altLang="en-US" dirty="0"/>
          </a:p>
        </p:txBody>
      </p:sp>
      <p:sp>
        <p:nvSpPr>
          <p:cNvPr id="3" name="TextBox 2"/>
          <p:cNvSpPr txBox="1"/>
          <p:nvPr/>
        </p:nvSpPr>
        <p:spPr>
          <a:xfrm>
            <a:off x="3419872" y="3614561"/>
            <a:ext cx="1008112" cy="646331"/>
          </a:xfrm>
          <a:prstGeom prst="rect">
            <a:avLst/>
          </a:prstGeom>
          <a:noFill/>
        </p:spPr>
        <p:txBody>
          <a:bodyPr wrap="square" rtlCol="0">
            <a:spAutoFit/>
          </a:bodyPr>
          <a:lstStyle/>
          <a:p>
            <a:r>
              <a:rPr lang="zh-CN" altLang="en-US" dirty="0" smtClean="0"/>
              <a:t>数据交互模块</a:t>
            </a:r>
            <a:endParaRPr lang="zh-CN" altLang="en-US" dirty="0"/>
          </a:p>
        </p:txBody>
      </p:sp>
      <p:sp>
        <p:nvSpPr>
          <p:cNvPr id="4" name="TextBox 3"/>
          <p:cNvSpPr txBox="1"/>
          <p:nvPr/>
        </p:nvSpPr>
        <p:spPr>
          <a:xfrm>
            <a:off x="6940901" y="3614561"/>
            <a:ext cx="938108" cy="646331"/>
          </a:xfrm>
          <a:prstGeom prst="rect">
            <a:avLst/>
          </a:prstGeom>
          <a:noFill/>
        </p:spPr>
        <p:txBody>
          <a:bodyPr wrap="square" rtlCol="0">
            <a:spAutoFit/>
          </a:bodyPr>
          <a:lstStyle/>
          <a:p>
            <a:r>
              <a:rPr lang="zh-CN" altLang="en-US" dirty="0" smtClean="0"/>
              <a:t>业务逻辑扩展</a:t>
            </a:r>
            <a:endParaRPr lang="zh-CN" altLang="en-US" dirty="0"/>
          </a:p>
        </p:txBody>
      </p:sp>
      <p:sp>
        <p:nvSpPr>
          <p:cNvPr id="5" name="圆角矩形 4"/>
          <p:cNvSpPr/>
          <p:nvPr/>
        </p:nvSpPr>
        <p:spPr bwMode="auto">
          <a:xfrm>
            <a:off x="1043608" y="4304114"/>
            <a:ext cx="7488832" cy="1213118"/>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2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38646" y="1145347"/>
            <a:ext cx="2172343" cy="1578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610746" y="4703744"/>
            <a:ext cx="4146930" cy="461665"/>
          </a:xfrm>
          <a:prstGeom prst="rect">
            <a:avLst/>
          </a:prstGeom>
          <a:noFill/>
        </p:spPr>
        <p:txBody>
          <a:bodyPr wrap="square" rtlCol="0">
            <a:spAutoFit/>
          </a:bodyPr>
          <a:lstStyle/>
          <a:p>
            <a:r>
              <a:rPr lang="zh-CN" altLang="en-US" sz="2400" dirty="0" smtClean="0"/>
              <a:t>面向社区的疾病诊断系统框架</a:t>
            </a:r>
            <a:endParaRPr lang="zh-CN" altLang="en-US" sz="2400" dirty="0"/>
          </a:p>
        </p:txBody>
      </p:sp>
    </p:spTree>
    <p:extLst>
      <p:ext uri="{BB962C8B-B14F-4D97-AF65-F5344CB8AC3E}">
        <p14:creationId xmlns:p14="http://schemas.microsoft.com/office/powerpoint/2010/main" val="18693483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32</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模块实现</a:t>
            </a:r>
            <a:endParaRPr lang="zh-CN" altLang="en-US" sz="2800" b="1" dirty="0">
              <a:solidFill>
                <a:srgbClr val="FFFFFF"/>
              </a:solidFill>
              <a:latin typeface="Times New Roman" pitchFamily="18" charset="0"/>
              <a:ea typeface="黑体" pitchFamily="49" charset="-122"/>
              <a:cs typeface="Times New Roman" pitchFamily="18" charset="0"/>
            </a:endParaRPr>
          </a:p>
        </p:txBody>
      </p:sp>
      <p:grpSp>
        <p:nvGrpSpPr>
          <p:cNvPr id="5" name="组合 27"/>
          <p:cNvGrpSpPr>
            <a:grpSpLocks/>
          </p:cNvGrpSpPr>
          <p:nvPr/>
        </p:nvGrpSpPr>
        <p:grpSpPr bwMode="auto">
          <a:xfrm>
            <a:off x="877613" y="1845303"/>
            <a:ext cx="1557811" cy="1206822"/>
            <a:chOff x="564182" y="3484982"/>
            <a:chExt cx="3693614" cy="2392290"/>
          </a:xfrm>
        </p:grpSpPr>
        <p:pic>
          <p:nvPicPr>
            <p:cNvPr id="6"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4182" y="3484982"/>
              <a:ext cx="3124840" cy="18232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2718" y="3861048"/>
              <a:ext cx="2736304" cy="189689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3647" y="4310088"/>
              <a:ext cx="2854149" cy="156718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grpSp>
      <p:pic>
        <p:nvPicPr>
          <p:cNvPr id="9"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62174" y="1915028"/>
            <a:ext cx="1804818" cy="1076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106783" y="3122488"/>
            <a:ext cx="1453522" cy="369332"/>
          </a:xfrm>
          <a:prstGeom prst="rect">
            <a:avLst/>
          </a:prstGeom>
          <a:noFill/>
        </p:spPr>
        <p:txBody>
          <a:bodyPr wrap="square" rtlCol="0">
            <a:spAutoFit/>
          </a:bodyPr>
          <a:lstStyle/>
          <a:p>
            <a:r>
              <a:rPr lang="zh-CN" altLang="en-US" dirty="0" smtClean="0"/>
              <a:t>文本指南</a:t>
            </a:r>
            <a:endParaRPr lang="zh-CN" altLang="en-US" dirty="0"/>
          </a:p>
        </p:txBody>
      </p:sp>
      <p:sp>
        <p:nvSpPr>
          <p:cNvPr id="4" name="TextBox 3"/>
          <p:cNvSpPr txBox="1"/>
          <p:nvPr/>
        </p:nvSpPr>
        <p:spPr>
          <a:xfrm>
            <a:off x="3344503" y="3143062"/>
            <a:ext cx="1440160" cy="369332"/>
          </a:xfrm>
          <a:prstGeom prst="rect">
            <a:avLst/>
          </a:prstGeom>
          <a:noFill/>
        </p:spPr>
        <p:txBody>
          <a:bodyPr wrap="square" rtlCol="0">
            <a:spAutoFit/>
          </a:bodyPr>
          <a:lstStyle/>
          <a:p>
            <a:r>
              <a:rPr lang="en-US" altLang="zh-CN" dirty="0" smtClean="0"/>
              <a:t>SAGE</a:t>
            </a:r>
            <a:r>
              <a:rPr lang="zh-CN" altLang="en-US" dirty="0" smtClean="0"/>
              <a:t>模型</a:t>
            </a:r>
            <a:endParaRPr lang="zh-CN" altLang="en-US" dirty="0"/>
          </a:p>
        </p:txBody>
      </p:sp>
      <p:pic>
        <p:nvPicPr>
          <p:cNvPr id="13" name="Picture 4" descr="G:\规则.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68144" y="2132856"/>
            <a:ext cx="939094" cy="755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4" name="Picture 4" descr="G:\规则.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30465" y="2191610"/>
            <a:ext cx="939094" cy="755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5" name="Picture 4" descr="G:\规则.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67460" y="2224105"/>
            <a:ext cx="939094" cy="755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815248" y="3153635"/>
            <a:ext cx="1443150" cy="369332"/>
          </a:xfrm>
          <a:prstGeom prst="rect">
            <a:avLst/>
          </a:prstGeom>
          <a:noFill/>
        </p:spPr>
        <p:txBody>
          <a:bodyPr wrap="square" rtlCol="0">
            <a:spAutoFit/>
          </a:bodyPr>
          <a:lstStyle/>
          <a:p>
            <a:r>
              <a:rPr lang="en-US" altLang="zh-CN" dirty="0" smtClean="0"/>
              <a:t>CLIPS</a:t>
            </a:r>
            <a:r>
              <a:rPr lang="zh-CN" altLang="en-US" dirty="0" smtClean="0"/>
              <a:t>规则</a:t>
            </a:r>
            <a:endParaRPr lang="zh-CN" altLang="en-US" dirty="0"/>
          </a:p>
        </p:txBody>
      </p:sp>
      <p:sp>
        <p:nvSpPr>
          <p:cNvPr id="16" name="右箭头 15"/>
          <p:cNvSpPr/>
          <p:nvPr/>
        </p:nvSpPr>
        <p:spPr bwMode="auto">
          <a:xfrm>
            <a:off x="2675310" y="2547145"/>
            <a:ext cx="486864" cy="275800"/>
          </a:xfrm>
          <a:prstGeom prst="righ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9" name="右箭头 18"/>
          <p:cNvSpPr/>
          <p:nvPr/>
        </p:nvSpPr>
        <p:spPr bwMode="auto">
          <a:xfrm>
            <a:off x="5052040" y="2558027"/>
            <a:ext cx="486864" cy="275800"/>
          </a:xfrm>
          <a:prstGeom prst="righ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7" name="文本框 15"/>
          <p:cNvSpPr txBox="1"/>
          <p:nvPr/>
        </p:nvSpPr>
        <p:spPr>
          <a:xfrm>
            <a:off x="3615956" y="5841381"/>
            <a:ext cx="1912088" cy="646331"/>
          </a:xfrm>
          <a:prstGeom prst="rect">
            <a:avLst/>
          </a:prstGeom>
          <a:noFill/>
        </p:spPr>
        <p:txBody>
          <a:bodyPr wrap="square" rtlCol="0">
            <a:spAutoFit/>
          </a:bodyPr>
          <a:lstStyle/>
          <a:p>
            <a:r>
              <a:rPr lang="zh-CN" altLang="en-US" dirty="0" smtClean="0"/>
              <a:t>头痛日志查看</a:t>
            </a:r>
            <a:endParaRPr lang="en-US" altLang="zh-CN" dirty="0" smtClean="0"/>
          </a:p>
          <a:p>
            <a:r>
              <a:rPr lang="zh-CN" altLang="en-US" dirty="0" smtClean="0"/>
              <a:t>头痛报告显示</a:t>
            </a:r>
            <a:endParaRPr lang="zh-CN" altLang="en-US" dirty="0"/>
          </a:p>
        </p:txBody>
      </p:sp>
      <p:sp>
        <p:nvSpPr>
          <p:cNvPr id="22" name="圆角矩形 21"/>
          <p:cNvSpPr/>
          <p:nvPr/>
        </p:nvSpPr>
        <p:spPr bwMode="auto">
          <a:xfrm>
            <a:off x="7522574" y="2265696"/>
            <a:ext cx="999675" cy="70399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3" name="文本框 6"/>
          <p:cNvSpPr txBox="1"/>
          <p:nvPr/>
        </p:nvSpPr>
        <p:spPr>
          <a:xfrm>
            <a:off x="7645621" y="2319136"/>
            <a:ext cx="876628" cy="646331"/>
          </a:xfrm>
          <a:prstGeom prst="rect">
            <a:avLst/>
          </a:prstGeom>
          <a:noFill/>
        </p:spPr>
        <p:txBody>
          <a:bodyPr wrap="square" rtlCol="0">
            <a:spAutoFit/>
          </a:bodyPr>
          <a:lstStyle/>
          <a:p>
            <a:r>
              <a:rPr lang="zh-CN" altLang="en-US" dirty="0" smtClean="0"/>
              <a:t>推理引</a:t>
            </a:r>
            <a:endParaRPr lang="en-US" altLang="zh-CN" dirty="0" smtClean="0"/>
          </a:p>
          <a:p>
            <a:r>
              <a:rPr lang="zh-CN" altLang="en-US" dirty="0" smtClean="0"/>
              <a:t>擎接口</a:t>
            </a:r>
            <a:endParaRPr lang="zh-CN" altLang="en-US" dirty="0"/>
          </a:p>
        </p:txBody>
      </p:sp>
      <p:sp>
        <p:nvSpPr>
          <p:cNvPr id="24" name="右箭头 23"/>
          <p:cNvSpPr/>
          <p:nvPr/>
        </p:nvSpPr>
        <p:spPr bwMode="auto">
          <a:xfrm>
            <a:off x="7014966" y="2466794"/>
            <a:ext cx="486864" cy="275800"/>
          </a:xfrm>
          <a:prstGeom prst="righ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5" name="圆角矩形 24"/>
          <p:cNvSpPr/>
          <p:nvPr/>
        </p:nvSpPr>
        <p:spPr bwMode="auto">
          <a:xfrm>
            <a:off x="1106783" y="5677335"/>
            <a:ext cx="2055391" cy="70399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 name="矩形 1"/>
          <p:cNvSpPr/>
          <p:nvPr/>
        </p:nvSpPr>
        <p:spPr>
          <a:xfrm>
            <a:off x="3722358" y="3794469"/>
            <a:ext cx="2659364" cy="646331"/>
          </a:xfrm>
          <a:prstGeom prst="rect">
            <a:avLst/>
          </a:prstGeom>
        </p:spPr>
        <p:txBody>
          <a:bodyPr wrap="square">
            <a:spAutoFit/>
          </a:bodyPr>
          <a:lstStyle/>
          <a:p>
            <a:r>
              <a:rPr lang="en-US" altLang="zh-CN" dirty="0" err="1">
                <a:latin typeface="+mn-ea"/>
              </a:rPr>
              <a:t>GetInputIntoJson</a:t>
            </a:r>
            <a:r>
              <a:rPr lang="en-US" altLang="zh-CN" dirty="0">
                <a:latin typeface="+mn-ea"/>
              </a:rPr>
              <a:t>()</a:t>
            </a:r>
            <a:r>
              <a:rPr lang="zh-CN" altLang="en-US" dirty="0">
                <a:latin typeface="+mn-ea"/>
              </a:rPr>
              <a:t> </a:t>
            </a:r>
            <a:endParaRPr lang="en-US" altLang="zh-CN" dirty="0" smtClean="0">
              <a:latin typeface="+mn-ea"/>
            </a:endParaRPr>
          </a:p>
          <a:p>
            <a:r>
              <a:rPr lang="en-US" altLang="zh-CN" dirty="0" err="1" smtClean="0">
                <a:latin typeface="+mn-ea"/>
              </a:rPr>
              <a:t>GetoutputFromJson</a:t>
            </a:r>
            <a:r>
              <a:rPr lang="en-US" altLang="zh-CN" dirty="0">
                <a:latin typeface="+mn-ea"/>
              </a:rPr>
              <a:t>()</a:t>
            </a:r>
            <a:endParaRPr lang="zh-CN" altLang="en-US" dirty="0">
              <a:latin typeface="+mn-ea"/>
            </a:endParaRPr>
          </a:p>
        </p:txBody>
      </p:sp>
      <p:sp>
        <p:nvSpPr>
          <p:cNvPr id="11" name="左大括号 10"/>
          <p:cNvSpPr/>
          <p:nvPr/>
        </p:nvSpPr>
        <p:spPr bwMode="auto">
          <a:xfrm>
            <a:off x="3412266" y="3981772"/>
            <a:ext cx="293248" cy="369332"/>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8" name="圆角矩形 27"/>
          <p:cNvSpPr/>
          <p:nvPr/>
        </p:nvSpPr>
        <p:spPr bwMode="auto">
          <a:xfrm>
            <a:off x="1106783" y="3794469"/>
            <a:ext cx="2055391" cy="70399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 name="TextBox 11"/>
          <p:cNvSpPr txBox="1"/>
          <p:nvPr/>
        </p:nvSpPr>
        <p:spPr>
          <a:xfrm>
            <a:off x="1354247" y="5841381"/>
            <a:ext cx="1807927" cy="369332"/>
          </a:xfrm>
          <a:prstGeom prst="rect">
            <a:avLst/>
          </a:prstGeom>
          <a:noFill/>
        </p:spPr>
        <p:txBody>
          <a:bodyPr wrap="square" rtlCol="0">
            <a:spAutoFit/>
          </a:bodyPr>
          <a:lstStyle/>
          <a:p>
            <a:r>
              <a:rPr lang="zh-CN" altLang="en-US" dirty="0"/>
              <a:t>业务</a:t>
            </a:r>
            <a:r>
              <a:rPr lang="zh-CN" altLang="en-US" dirty="0" smtClean="0"/>
              <a:t>逻辑拓展</a:t>
            </a:r>
            <a:endParaRPr lang="zh-CN" altLang="en-US" dirty="0"/>
          </a:p>
        </p:txBody>
      </p:sp>
      <p:sp>
        <p:nvSpPr>
          <p:cNvPr id="27" name="TextBox 26"/>
          <p:cNvSpPr txBox="1"/>
          <p:nvPr/>
        </p:nvSpPr>
        <p:spPr>
          <a:xfrm>
            <a:off x="1350215" y="3981772"/>
            <a:ext cx="1811959" cy="369332"/>
          </a:xfrm>
          <a:prstGeom prst="rect">
            <a:avLst/>
          </a:prstGeom>
          <a:noFill/>
        </p:spPr>
        <p:txBody>
          <a:bodyPr wrap="square" rtlCol="0">
            <a:spAutoFit/>
          </a:bodyPr>
          <a:lstStyle/>
          <a:p>
            <a:r>
              <a:rPr lang="zh-CN" altLang="en-US" dirty="0" smtClean="0"/>
              <a:t>交互模块实现</a:t>
            </a:r>
            <a:endParaRPr lang="zh-CN" altLang="en-US" dirty="0"/>
          </a:p>
        </p:txBody>
      </p:sp>
      <p:sp>
        <p:nvSpPr>
          <p:cNvPr id="31" name="左大括号 30"/>
          <p:cNvSpPr/>
          <p:nvPr/>
        </p:nvSpPr>
        <p:spPr bwMode="auto">
          <a:xfrm>
            <a:off x="3277100" y="5862036"/>
            <a:ext cx="293248" cy="369332"/>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102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1664" y="4555759"/>
            <a:ext cx="1539799" cy="961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75230" y="4725917"/>
            <a:ext cx="967319" cy="693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19511" y="4555759"/>
            <a:ext cx="1098247" cy="1190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235696" y="4064283"/>
            <a:ext cx="2045404" cy="2088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04935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33</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系统实现</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7783" y="1850929"/>
            <a:ext cx="2172343" cy="1578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7923" y="4367876"/>
            <a:ext cx="2090451" cy="1571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09555" y="4375579"/>
            <a:ext cx="2055906" cy="1555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40152" y="4401185"/>
            <a:ext cx="2117302" cy="1553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右箭头 3"/>
          <p:cNvSpPr/>
          <p:nvPr/>
        </p:nvSpPr>
        <p:spPr bwMode="auto">
          <a:xfrm>
            <a:off x="4789853" y="2492896"/>
            <a:ext cx="628184" cy="360040"/>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8" name="右箭头 3"/>
          <p:cNvSpPr/>
          <p:nvPr/>
        </p:nvSpPr>
        <p:spPr bwMode="auto">
          <a:xfrm rot="5400000">
            <a:off x="6516216" y="3610788"/>
            <a:ext cx="628184" cy="360040"/>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 name="圆角矩形 7"/>
          <p:cNvSpPr/>
          <p:nvPr/>
        </p:nvSpPr>
        <p:spPr bwMode="auto">
          <a:xfrm>
            <a:off x="971601" y="4067128"/>
            <a:ext cx="7200800" cy="2314200"/>
          </a:xfrm>
          <a:prstGeom prst="roundRect">
            <a:avLst/>
          </a:prstGeom>
          <a:noFill/>
          <a:ln w="19050" cap="flat" cmpd="sng" algn="ctr">
            <a:solidFill>
              <a:schemeClr val="accent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4104"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38017" y="1850929"/>
            <a:ext cx="2074343" cy="1622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635896" y="6011996"/>
            <a:ext cx="2592288" cy="369332"/>
          </a:xfrm>
          <a:prstGeom prst="rect">
            <a:avLst/>
          </a:prstGeom>
          <a:noFill/>
        </p:spPr>
        <p:txBody>
          <a:bodyPr wrap="square" rtlCol="0">
            <a:spAutoFit/>
          </a:bodyPr>
          <a:lstStyle/>
          <a:p>
            <a:r>
              <a:rPr lang="zh-CN" altLang="en-US" dirty="0" smtClean="0"/>
              <a:t>查看病人诊疗信息</a:t>
            </a:r>
            <a:endParaRPr lang="zh-CN" altLang="en-US" dirty="0"/>
          </a:p>
        </p:txBody>
      </p:sp>
      <p:sp>
        <p:nvSpPr>
          <p:cNvPr id="3" name="TextBox 2"/>
          <p:cNvSpPr txBox="1"/>
          <p:nvPr/>
        </p:nvSpPr>
        <p:spPr>
          <a:xfrm>
            <a:off x="3059832" y="3573016"/>
            <a:ext cx="1152128" cy="369332"/>
          </a:xfrm>
          <a:prstGeom prst="rect">
            <a:avLst/>
          </a:prstGeom>
          <a:noFill/>
        </p:spPr>
        <p:txBody>
          <a:bodyPr wrap="square" rtlCol="0">
            <a:spAutoFit/>
          </a:bodyPr>
          <a:lstStyle/>
          <a:p>
            <a:r>
              <a:rPr lang="zh-CN" altLang="en-US" dirty="0" smtClean="0"/>
              <a:t>登录系统</a:t>
            </a:r>
            <a:endParaRPr lang="zh-CN" altLang="en-US" dirty="0"/>
          </a:p>
        </p:txBody>
      </p:sp>
    </p:spTree>
    <p:extLst>
      <p:ext uri="{BB962C8B-B14F-4D97-AF65-F5344CB8AC3E}">
        <p14:creationId xmlns:p14="http://schemas.microsoft.com/office/powerpoint/2010/main" val="2034907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34</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系统实现</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5125"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9647" y="4287545"/>
            <a:ext cx="2398678" cy="1745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2044" y="4172118"/>
            <a:ext cx="1992356" cy="1585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19924" y="4273637"/>
            <a:ext cx="2283953" cy="1675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73883" y="4215705"/>
            <a:ext cx="2227114" cy="173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8"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5973" y="2149322"/>
            <a:ext cx="2407473" cy="1662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9"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90536" y="2149322"/>
            <a:ext cx="2263864" cy="157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右箭头 3"/>
          <p:cNvSpPr/>
          <p:nvPr/>
        </p:nvSpPr>
        <p:spPr bwMode="auto">
          <a:xfrm>
            <a:off x="3275856" y="2636911"/>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8" name="右箭头 3"/>
          <p:cNvSpPr/>
          <p:nvPr/>
        </p:nvSpPr>
        <p:spPr bwMode="auto">
          <a:xfrm rot="5400000">
            <a:off x="1765614" y="3830685"/>
            <a:ext cx="537160" cy="388774"/>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9" name="右箭头 3"/>
          <p:cNvSpPr/>
          <p:nvPr/>
        </p:nvSpPr>
        <p:spPr bwMode="auto">
          <a:xfrm rot="383754">
            <a:off x="3170223" y="4719598"/>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0" name="右箭头 3"/>
          <p:cNvSpPr/>
          <p:nvPr/>
        </p:nvSpPr>
        <p:spPr bwMode="auto">
          <a:xfrm>
            <a:off x="6077678" y="4642576"/>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 name="TextBox 2"/>
          <p:cNvSpPr txBox="1"/>
          <p:nvPr/>
        </p:nvSpPr>
        <p:spPr>
          <a:xfrm>
            <a:off x="3275856" y="6084100"/>
            <a:ext cx="3797946" cy="400110"/>
          </a:xfrm>
          <a:prstGeom prst="rect">
            <a:avLst/>
          </a:prstGeom>
          <a:noFill/>
        </p:spPr>
        <p:txBody>
          <a:bodyPr wrap="square" rtlCol="0">
            <a:spAutoFit/>
          </a:bodyPr>
          <a:lstStyle/>
          <a:p>
            <a:r>
              <a:rPr lang="zh-CN" altLang="en-US" sz="2000" dirty="0" smtClean="0"/>
              <a:t>原发性头痛诊断流程</a:t>
            </a:r>
            <a:endParaRPr lang="zh-CN" altLang="en-US" sz="2000" dirty="0"/>
          </a:p>
        </p:txBody>
      </p:sp>
      <p:sp>
        <p:nvSpPr>
          <p:cNvPr id="4" name="TextBox 3"/>
          <p:cNvSpPr txBox="1"/>
          <p:nvPr/>
        </p:nvSpPr>
        <p:spPr>
          <a:xfrm>
            <a:off x="6544157" y="2594041"/>
            <a:ext cx="2142655" cy="400110"/>
          </a:xfrm>
          <a:prstGeom prst="rect">
            <a:avLst/>
          </a:prstGeom>
          <a:noFill/>
        </p:spPr>
        <p:txBody>
          <a:bodyPr wrap="square" rtlCol="0">
            <a:spAutoFit/>
          </a:bodyPr>
          <a:lstStyle/>
          <a:p>
            <a:r>
              <a:rPr lang="zh-CN" altLang="en-US" sz="2000" dirty="0" smtClean="0"/>
              <a:t>继发性头痛筛查</a:t>
            </a:r>
            <a:endParaRPr lang="zh-CN" altLang="en-US" sz="2000" dirty="0"/>
          </a:p>
        </p:txBody>
      </p:sp>
    </p:spTree>
    <p:extLst>
      <p:ext uri="{BB962C8B-B14F-4D97-AF65-F5344CB8AC3E}">
        <p14:creationId xmlns:p14="http://schemas.microsoft.com/office/powerpoint/2010/main" val="23830085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35</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系统评估</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6" name="矩形 5"/>
          <p:cNvSpPr/>
          <p:nvPr/>
        </p:nvSpPr>
        <p:spPr>
          <a:xfrm>
            <a:off x="1103136" y="5229200"/>
            <a:ext cx="6172738" cy="923330"/>
          </a:xfrm>
          <a:prstGeom prst="rect">
            <a:avLst/>
          </a:prstGeom>
        </p:spPr>
        <p:txBody>
          <a:bodyPr wrap="square">
            <a:spAutoFit/>
          </a:bodyPr>
          <a:lstStyle/>
          <a:p>
            <a:pPr marL="285750" indent="-285750">
              <a:buFont typeface="Wingdings" pitchFamily="2" charset="2"/>
              <a:buChar char="l"/>
              <a:defRPr/>
            </a:pPr>
            <a:r>
              <a:rPr lang="zh-CN" altLang="en-US" dirty="0" smtClean="0">
                <a:latin typeface="Arial" pitchFamily="34" charset="0"/>
                <a:ea typeface="宋体" pitchFamily="2" charset="-122"/>
              </a:rPr>
              <a:t>系统在北京</a:t>
            </a:r>
            <a:r>
              <a:rPr lang="en-US" altLang="zh-CN" dirty="0" smtClean="0">
                <a:latin typeface="Arial" pitchFamily="34" charset="0"/>
                <a:ea typeface="宋体" pitchFamily="2" charset="-122"/>
              </a:rPr>
              <a:t>301</a:t>
            </a:r>
            <a:r>
              <a:rPr lang="zh-CN" altLang="en-US" dirty="0" smtClean="0">
                <a:latin typeface="Arial" pitchFamily="34" charset="0"/>
                <a:ea typeface="宋体" pitchFamily="2" charset="-122"/>
              </a:rPr>
              <a:t>医院进行临床评估</a:t>
            </a:r>
            <a:r>
              <a:rPr lang="en-US" altLang="zh-CN" dirty="0" smtClean="0">
                <a:latin typeface="Arial" pitchFamily="34" charset="0"/>
                <a:ea typeface="宋体" pitchFamily="2" charset="-122"/>
              </a:rPr>
              <a:t> </a:t>
            </a:r>
          </a:p>
          <a:p>
            <a:pPr marL="285750" indent="-285750">
              <a:buFont typeface="Wingdings" pitchFamily="2" charset="2"/>
              <a:buChar char="l"/>
              <a:defRPr/>
            </a:pPr>
            <a:r>
              <a:rPr lang="en-US" altLang="zh-CN" dirty="0" smtClean="0">
                <a:latin typeface="Arial" pitchFamily="34" charset="0"/>
                <a:ea typeface="宋体" pitchFamily="2" charset="-122"/>
              </a:rPr>
              <a:t> </a:t>
            </a:r>
            <a:r>
              <a:rPr lang="zh-CN" altLang="en-US" dirty="0" smtClean="0">
                <a:latin typeface="Arial" pitchFamily="34" charset="0"/>
                <a:ea typeface="宋体" pitchFamily="2" charset="-122"/>
              </a:rPr>
              <a:t>系统可以诊断</a:t>
            </a:r>
            <a:r>
              <a:rPr lang="en-US" altLang="zh-CN" dirty="0" smtClean="0">
                <a:latin typeface="Arial" pitchFamily="34" charset="0"/>
                <a:ea typeface="宋体" pitchFamily="2" charset="-122"/>
              </a:rPr>
              <a:t>12</a:t>
            </a:r>
            <a:r>
              <a:rPr lang="zh-CN" altLang="en-US" dirty="0" smtClean="0">
                <a:latin typeface="Arial" pitchFamily="34" charset="0"/>
                <a:ea typeface="宋体" pitchFamily="2" charset="-122"/>
              </a:rPr>
              <a:t>种原发性头痛</a:t>
            </a:r>
            <a:r>
              <a:rPr lang="en-US" altLang="zh-CN" dirty="0" smtClean="0">
                <a:latin typeface="Arial" pitchFamily="34" charset="0"/>
                <a:ea typeface="宋体" pitchFamily="2" charset="-122"/>
              </a:rPr>
              <a:t>, </a:t>
            </a:r>
            <a:r>
              <a:rPr lang="zh-CN" altLang="en-US" dirty="0" smtClean="0">
                <a:latin typeface="Arial" pitchFamily="34" charset="0"/>
                <a:ea typeface="宋体" pitchFamily="2" charset="-122"/>
              </a:rPr>
              <a:t>占常见头痛类型的</a:t>
            </a:r>
            <a:r>
              <a:rPr lang="en-US" altLang="zh-CN" dirty="0" smtClean="0">
                <a:latin typeface="Arial" pitchFamily="34" charset="0"/>
                <a:ea typeface="宋体" pitchFamily="2" charset="-122"/>
              </a:rPr>
              <a:t>95%</a:t>
            </a:r>
            <a:endParaRPr lang="en-US" altLang="zh-CN" dirty="0">
              <a:latin typeface="Arial" pitchFamily="34" charset="0"/>
              <a:ea typeface="宋体" pitchFamily="2" charset="-122"/>
            </a:endParaRPr>
          </a:p>
          <a:p>
            <a:pPr marL="285750" indent="-285750" algn="just">
              <a:buFont typeface="Wingdings" pitchFamily="2" charset="2"/>
              <a:buChar char="l"/>
              <a:defRPr/>
            </a:pPr>
            <a:r>
              <a:rPr lang="en-US" altLang="zh-CN" dirty="0">
                <a:latin typeface="Arial" pitchFamily="34" charset="0"/>
                <a:ea typeface="宋体" pitchFamily="2" charset="-122"/>
              </a:rPr>
              <a:t> </a:t>
            </a:r>
            <a:r>
              <a:rPr lang="zh-CN" altLang="en-US" dirty="0">
                <a:latin typeface="Arial" pitchFamily="34" charset="0"/>
                <a:ea typeface="宋体" pitchFamily="2" charset="-122"/>
              </a:rPr>
              <a:t>系统总体诊断</a:t>
            </a:r>
            <a:r>
              <a:rPr lang="zh-CN" altLang="en-US" dirty="0" smtClean="0">
                <a:latin typeface="Arial" pitchFamily="34" charset="0"/>
                <a:ea typeface="宋体" pitchFamily="2" charset="-122"/>
              </a:rPr>
              <a:t>的准确率为</a:t>
            </a:r>
            <a:r>
              <a:rPr lang="en-US" altLang="zh-CN" dirty="0" smtClean="0">
                <a:latin typeface="Arial" pitchFamily="34" charset="0"/>
                <a:ea typeface="宋体" pitchFamily="2" charset="-122"/>
              </a:rPr>
              <a:t> </a:t>
            </a:r>
            <a:r>
              <a:rPr lang="en-US" altLang="zh-CN" dirty="0">
                <a:latin typeface="Arial" pitchFamily="34" charset="0"/>
                <a:ea typeface="宋体" pitchFamily="2" charset="-122"/>
              </a:rPr>
              <a:t>261/282 (92.6%)</a:t>
            </a:r>
          </a:p>
        </p:txBody>
      </p:sp>
      <p:pic>
        <p:nvPicPr>
          <p:cNvPr id="45" name="图片 44" descr="051.png"/>
          <p:cNvPicPr>
            <a:picLocks noChangeAspect="1"/>
          </p:cNvPicPr>
          <p:nvPr/>
        </p:nvPicPr>
        <p:blipFill>
          <a:blip r:embed="rId2"/>
          <a:stretch>
            <a:fillRect/>
          </a:stretch>
        </p:blipFill>
        <p:spPr>
          <a:xfrm>
            <a:off x="666280" y="2214554"/>
            <a:ext cx="1214446" cy="1214446"/>
          </a:xfrm>
          <a:prstGeom prst="rect">
            <a:avLst/>
          </a:prstGeom>
        </p:spPr>
      </p:pic>
      <p:sp>
        <p:nvSpPr>
          <p:cNvPr id="46" name="TextBox 45"/>
          <p:cNvSpPr txBox="1"/>
          <p:nvPr/>
        </p:nvSpPr>
        <p:spPr>
          <a:xfrm>
            <a:off x="457200" y="3560863"/>
            <a:ext cx="1928826" cy="307777"/>
          </a:xfrm>
          <a:prstGeom prst="rect">
            <a:avLst/>
          </a:prstGeom>
          <a:noFill/>
        </p:spPr>
        <p:txBody>
          <a:bodyPr wrap="square" rtlCol="0">
            <a:spAutoFit/>
          </a:bodyPr>
          <a:lstStyle/>
          <a:p>
            <a:r>
              <a:rPr lang="en-US" altLang="zh-CN" sz="1400" dirty="0" smtClean="0"/>
              <a:t>282</a:t>
            </a:r>
            <a:r>
              <a:rPr lang="zh-CN" altLang="en-US" sz="1400" dirty="0" smtClean="0"/>
              <a:t>例门诊病人</a:t>
            </a:r>
            <a:endParaRPr lang="zh-CN" altLang="en-US" sz="1400" dirty="0"/>
          </a:p>
        </p:txBody>
      </p:sp>
      <p:pic>
        <p:nvPicPr>
          <p:cNvPr id="47" name="图片 46" descr="部位.png"/>
          <p:cNvPicPr>
            <a:picLocks noChangeAspect="1"/>
          </p:cNvPicPr>
          <p:nvPr/>
        </p:nvPicPr>
        <p:blipFill>
          <a:blip r:embed="rId3" cstate="print"/>
          <a:stretch>
            <a:fillRect/>
          </a:stretch>
        </p:blipFill>
        <p:spPr>
          <a:xfrm>
            <a:off x="3309486" y="1357298"/>
            <a:ext cx="1428760" cy="1194161"/>
          </a:xfrm>
          <a:prstGeom prst="rect">
            <a:avLst/>
          </a:prstGeom>
        </p:spPr>
      </p:pic>
      <p:sp>
        <p:nvSpPr>
          <p:cNvPr id="48" name="右箭头 47"/>
          <p:cNvSpPr/>
          <p:nvPr/>
        </p:nvSpPr>
        <p:spPr>
          <a:xfrm rot="19776530">
            <a:off x="2309354" y="2285992"/>
            <a:ext cx="571504" cy="3571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右箭头 48"/>
          <p:cNvSpPr/>
          <p:nvPr/>
        </p:nvSpPr>
        <p:spPr>
          <a:xfrm>
            <a:off x="5023998" y="1785926"/>
            <a:ext cx="571504" cy="3571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横卷形 49"/>
          <p:cNvSpPr/>
          <p:nvPr/>
        </p:nvSpPr>
        <p:spPr>
          <a:xfrm>
            <a:off x="5738378" y="1571612"/>
            <a:ext cx="1357322" cy="714380"/>
          </a:xfrm>
          <a:prstGeom prst="horizontalScroll">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smtClean="0"/>
              <a:t>diagnosis1</a:t>
            </a:r>
            <a:endParaRPr lang="zh-CN" altLang="en-US" dirty="0"/>
          </a:p>
        </p:txBody>
      </p:sp>
      <p:pic>
        <p:nvPicPr>
          <p:cNvPr id="51" name="Picture 9" descr="R:\temp\Internet 临时文件\Content.IE5\UE06LOG3\MC900343293[1].wmf"/>
          <p:cNvPicPr>
            <a:picLocks noChangeAspect="1" noChangeArrowheads="1"/>
          </p:cNvPicPr>
          <p:nvPr/>
        </p:nvPicPr>
        <p:blipFill>
          <a:blip r:embed="rId4"/>
          <a:srcRect/>
          <a:stretch>
            <a:fillRect/>
          </a:stretch>
        </p:blipFill>
        <p:spPr bwMode="auto">
          <a:xfrm>
            <a:off x="3380924" y="2928934"/>
            <a:ext cx="1143008" cy="1285884"/>
          </a:xfrm>
          <a:prstGeom prst="rect">
            <a:avLst/>
          </a:prstGeom>
          <a:noFill/>
          <a:ln w="9525">
            <a:noFill/>
            <a:miter lim="800000"/>
            <a:headEnd/>
            <a:tailEnd/>
          </a:ln>
        </p:spPr>
      </p:pic>
      <p:sp>
        <p:nvSpPr>
          <p:cNvPr id="52" name="右箭头 51"/>
          <p:cNvSpPr/>
          <p:nvPr/>
        </p:nvSpPr>
        <p:spPr>
          <a:xfrm rot="785667">
            <a:off x="2373462" y="3359026"/>
            <a:ext cx="556421" cy="3689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右箭头 52"/>
          <p:cNvSpPr/>
          <p:nvPr/>
        </p:nvSpPr>
        <p:spPr>
          <a:xfrm>
            <a:off x="5023998" y="3429000"/>
            <a:ext cx="571504" cy="3571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横卷形 53"/>
          <p:cNvSpPr/>
          <p:nvPr/>
        </p:nvSpPr>
        <p:spPr>
          <a:xfrm>
            <a:off x="5738378" y="3214686"/>
            <a:ext cx="1357322" cy="714380"/>
          </a:xfrm>
          <a:prstGeom prst="horizontalScroll">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smtClean="0"/>
              <a:t>diagnosis2</a:t>
            </a:r>
            <a:endParaRPr lang="zh-CN" altLang="en-US" dirty="0"/>
          </a:p>
        </p:txBody>
      </p:sp>
      <p:sp>
        <p:nvSpPr>
          <p:cNvPr id="55" name="TextBox 54"/>
          <p:cNvSpPr txBox="1"/>
          <p:nvPr/>
        </p:nvSpPr>
        <p:spPr>
          <a:xfrm>
            <a:off x="3314129" y="4357694"/>
            <a:ext cx="1928826" cy="369332"/>
          </a:xfrm>
          <a:prstGeom prst="rect">
            <a:avLst/>
          </a:prstGeom>
          <a:noFill/>
        </p:spPr>
        <p:txBody>
          <a:bodyPr wrap="square" rtlCol="0">
            <a:spAutoFit/>
          </a:bodyPr>
          <a:lstStyle/>
          <a:p>
            <a:r>
              <a:rPr lang="zh-CN" altLang="en-US" dirty="0" smtClean="0"/>
              <a:t>头痛专家</a:t>
            </a:r>
            <a:endParaRPr lang="zh-CN" altLang="en-US" dirty="0"/>
          </a:p>
        </p:txBody>
      </p:sp>
      <p:sp>
        <p:nvSpPr>
          <p:cNvPr id="56" name="TextBox 55"/>
          <p:cNvSpPr txBox="1"/>
          <p:nvPr/>
        </p:nvSpPr>
        <p:spPr>
          <a:xfrm>
            <a:off x="758069" y="1672698"/>
            <a:ext cx="1122657"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altLang="zh-CN" dirty="0" smtClean="0"/>
              <a:t>301 </a:t>
            </a:r>
            <a:r>
              <a:rPr lang="zh-CN" altLang="en-US" dirty="0" smtClean="0"/>
              <a:t>医院</a:t>
            </a:r>
            <a:endParaRPr lang="zh-CN" altLang="en-US" dirty="0"/>
          </a:p>
        </p:txBody>
      </p:sp>
      <p:sp>
        <p:nvSpPr>
          <p:cNvPr id="57" name="右大括号 56"/>
          <p:cNvSpPr/>
          <p:nvPr/>
        </p:nvSpPr>
        <p:spPr>
          <a:xfrm>
            <a:off x="7238576" y="1857364"/>
            <a:ext cx="285752" cy="185738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8" name="TextBox 57"/>
          <p:cNvSpPr txBox="1"/>
          <p:nvPr/>
        </p:nvSpPr>
        <p:spPr>
          <a:xfrm>
            <a:off x="7500958" y="2571744"/>
            <a:ext cx="1357322" cy="369332"/>
          </a:xfrm>
          <a:prstGeom prst="rect">
            <a:avLst/>
          </a:prstGeom>
          <a:noFill/>
        </p:spPr>
        <p:txBody>
          <a:bodyPr wrap="square" rtlCol="0">
            <a:spAutoFit/>
          </a:bodyPr>
          <a:lstStyle/>
          <a:p>
            <a:r>
              <a:rPr lang="zh-CN" altLang="en-US" dirty="0"/>
              <a:t>对比</a:t>
            </a:r>
          </a:p>
        </p:txBody>
      </p:sp>
      <p:sp>
        <p:nvSpPr>
          <p:cNvPr id="59" name="TextBox 58"/>
          <p:cNvSpPr txBox="1"/>
          <p:nvPr/>
        </p:nvSpPr>
        <p:spPr>
          <a:xfrm>
            <a:off x="3666676" y="2571744"/>
            <a:ext cx="927554" cy="369332"/>
          </a:xfrm>
          <a:prstGeom prst="rect">
            <a:avLst/>
          </a:prstGeom>
          <a:noFill/>
        </p:spPr>
        <p:txBody>
          <a:bodyPr wrap="square" rtlCol="0">
            <a:spAutoFit/>
          </a:bodyPr>
          <a:lstStyle/>
          <a:p>
            <a:r>
              <a:rPr lang="en-US" altLang="zh-CN" dirty="0" smtClean="0"/>
              <a:t>CDSS</a:t>
            </a:r>
            <a:endParaRPr lang="zh-CN" altLang="en-US" dirty="0"/>
          </a:p>
        </p:txBody>
      </p:sp>
      <p:sp>
        <p:nvSpPr>
          <p:cNvPr id="60" name="TextBox 59"/>
          <p:cNvSpPr txBox="1"/>
          <p:nvPr/>
        </p:nvSpPr>
        <p:spPr>
          <a:xfrm>
            <a:off x="5898645" y="4274114"/>
            <a:ext cx="1197055"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zh-CN" altLang="en-US" dirty="0" smtClean="0"/>
              <a:t>金标准</a:t>
            </a:r>
            <a:endParaRPr lang="zh-CN" altLang="en-US" dirty="0"/>
          </a:p>
        </p:txBody>
      </p:sp>
    </p:spTree>
    <p:extLst>
      <p:ext uri="{BB962C8B-B14F-4D97-AF65-F5344CB8AC3E}">
        <p14:creationId xmlns:p14="http://schemas.microsoft.com/office/powerpoint/2010/main" val="34629630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36</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头痛决策支持系统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矩形 1"/>
          <p:cNvSpPr/>
          <p:nvPr/>
        </p:nvSpPr>
        <p:spPr>
          <a:xfrm>
            <a:off x="323528" y="1340768"/>
            <a:ext cx="2453080" cy="584775"/>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zh-CN" altLang="en-US" sz="32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系统部署</a:t>
            </a:r>
            <a:endParaRPr lang="zh-CN" altLang="en-US" sz="32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pic>
        <p:nvPicPr>
          <p:cNvPr id="11" name="图片 10" descr="20131125030437947_easyicon_net_128.png"/>
          <p:cNvPicPr>
            <a:picLocks noChangeAspect="1"/>
          </p:cNvPicPr>
          <p:nvPr/>
        </p:nvPicPr>
        <p:blipFill>
          <a:blip r:embed="rId2"/>
          <a:stretch>
            <a:fillRect/>
          </a:stretch>
        </p:blipFill>
        <p:spPr>
          <a:xfrm>
            <a:off x="6858016" y="2786058"/>
            <a:ext cx="1076324" cy="1076324"/>
          </a:xfrm>
          <a:prstGeom prst="rect">
            <a:avLst/>
          </a:prstGeom>
        </p:spPr>
      </p:pic>
      <p:sp>
        <p:nvSpPr>
          <p:cNvPr id="12" name="椭圆 11"/>
          <p:cNvSpPr/>
          <p:nvPr/>
        </p:nvSpPr>
        <p:spPr>
          <a:xfrm>
            <a:off x="2786050" y="3857628"/>
            <a:ext cx="3143272" cy="714380"/>
          </a:xfrm>
          <a:prstGeom prst="ellipse">
            <a:avLst/>
          </a:prstGeom>
          <a:ln/>
        </p:spPr>
        <p:style>
          <a:lnRef idx="0">
            <a:schemeClr val="accent4"/>
          </a:lnRef>
          <a:fillRef idx="3">
            <a:schemeClr val="accent4"/>
          </a:fillRef>
          <a:effectRef idx="3">
            <a:schemeClr val="accent4"/>
          </a:effectRef>
          <a:fontRef idx="minor">
            <a:schemeClr val="lt1"/>
          </a:fontRef>
        </p:style>
        <p:txBody>
          <a:bodyPr anchor="ctr"/>
          <a:lstStyle/>
          <a:p>
            <a:pPr algn="ctr" fontAlgn="auto">
              <a:spcBef>
                <a:spcPts val="0"/>
              </a:spcBef>
              <a:spcAft>
                <a:spcPts val="0"/>
              </a:spcAft>
              <a:defRPr/>
            </a:pPr>
            <a:endParaRPr lang="zh-CN" altLang="en-US" b="0" kern="0" dirty="0">
              <a:solidFill>
                <a:sysClr val="window" lastClr="C7EDCB"/>
              </a:solidFill>
              <a:latin typeface="Calibri"/>
              <a:ea typeface="宋体"/>
            </a:endParaRPr>
          </a:p>
        </p:txBody>
      </p:sp>
      <p:cxnSp>
        <p:nvCxnSpPr>
          <p:cNvPr id="13" name="直接连接符 12"/>
          <p:cNvCxnSpPr/>
          <p:nvPr/>
        </p:nvCxnSpPr>
        <p:spPr>
          <a:xfrm flipV="1">
            <a:off x="2357422" y="4429132"/>
            <a:ext cx="571504" cy="428628"/>
          </a:xfrm>
          <a:prstGeom prst="line">
            <a:avLst/>
          </a:prstGeom>
          <a:ln w="44450">
            <a:solidFill>
              <a:srgbClr val="0000CC"/>
            </a:solidFill>
          </a:ln>
        </p:spPr>
        <p:style>
          <a:lnRef idx="1">
            <a:schemeClr val="accent1"/>
          </a:lnRef>
          <a:fillRef idx="0">
            <a:schemeClr val="accent1"/>
          </a:fillRef>
          <a:effectRef idx="0">
            <a:schemeClr val="accent1"/>
          </a:effectRef>
          <a:fontRef idx="minor">
            <a:schemeClr val="tx1"/>
          </a:fontRef>
        </p:style>
      </p:cxnSp>
      <p:pic>
        <p:nvPicPr>
          <p:cNvPr id="14" name="图片 13" descr="026.png"/>
          <p:cNvPicPr>
            <a:picLocks noChangeAspect="1"/>
          </p:cNvPicPr>
          <p:nvPr/>
        </p:nvPicPr>
        <p:blipFill>
          <a:blip r:embed="rId3"/>
          <a:stretch>
            <a:fillRect/>
          </a:stretch>
        </p:blipFill>
        <p:spPr>
          <a:xfrm>
            <a:off x="3500430" y="3000372"/>
            <a:ext cx="1643074" cy="1643074"/>
          </a:xfrm>
          <a:prstGeom prst="rect">
            <a:avLst/>
          </a:prstGeom>
        </p:spPr>
      </p:pic>
      <p:pic>
        <p:nvPicPr>
          <p:cNvPr id="15" name="图片 14" descr="hospital1.png"/>
          <p:cNvPicPr>
            <a:picLocks noChangeAspect="1"/>
          </p:cNvPicPr>
          <p:nvPr/>
        </p:nvPicPr>
        <p:blipFill>
          <a:blip r:embed="rId4"/>
          <a:stretch>
            <a:fillRect/>
          </a:stretch>
        </p:blipFill>
        <p:spPr>
          <a:xfrm>
            <a:off x="1214414" y="2643182"/>
            <a:ext cx="1214446" cy="1214446"/>
          </a:xfrm>
          <a:prstGeom prst="rect">
            <a:avLst/>
          </a:prstGeom>
        </p:spPr>
      </p:pic>
      <p:cxnSp>
        <p:nvCxnSpPr>
          <p:cNvPr id="16" name="直接连接符 15"/>
          <p:cNvCxnSpPr/>
          <p:nvPr/>
        </p:nvCxnSpPr>
        <p:spPr>
          <a:xfrm rot="10800000">
            <a:off x="5715008" y="4500570"/>
            <a:ext cx="571504" cy="500066"/>
          </a:xfrm>
          <a:prstGeom prst="line">
            <a:avLst/>
          </a:prstGeom>
          <a:ln w="44450">
            <a:solidFill>
              <a:srgbClr val="0000CC"/>
            </a:solidFill>
          </a:ln>
        </p:spPr>
        <p:style>
          <a:lnRef idx="1">
            <a:schemeClr val="accent1"/>
          </a:lnRef>
          <a:fillRef idx="0">
            <a:schemeClr val="accent1"/>
          </a:fillRef>
          <a:effectRef idx="0">
            <a:schemeClr val="accent1"/>
          </a:effectRef>
          <a:fontRef idx="minor">
            <a:schemeClr val="tx1"/>
          </a:fontRef>
        </p:style>
      </p:cxnSp>
      <p:pic>
        <p:nvPicPr>
          <p:cNvPr id="17" name="图片 16" descr="icon_fold_hospital.png"/>
          <p:cNvPicPr>
            <a:picLocks noChangeAspect="1"/>
          </p:cNvPicPr>
          <p:nvPr/>
        </p:nvPicPr>
        <p:blipFill>
          <a:blip r:embed="rId5"/>
          <a:stretch>
            <a:fillRect/>
          </a:stretch>
        </p:blipFill>
        <p:spPr>
          <a:xfrm>
            <a:off x="1071538" y="4786322"/>
            <a:ext cx="1357322" cy="1357322"/>
          </a:xfrm>
          <a:prstGeom prst="rect">
            <a:avLst/>
          </a:prstGeom>
        </p:spPr>
      </p:pic>
      <p:cxnSp>
        <p:nvCxnSpPr>
          <p:cNvPr id="18" name="直接连接符 17"/>
          <p:cNvCxnSpPr/>
          <p:nvPr/>
        </p:nvCxnSpPr>
        <p:spPr>
          <a:xfrm rot="10800000" flipV="1">
            <a:off x="5786446" y="3571876"/>
            <a:ext cx="714380" cy="428628"/>
          </a:xfrm>
          <a:prstGeom prst="line">
            <a:avLst/>
          </a:prstGeom>
          <a:ln w="44450">
            <a:solidFill>
              <a:srgbClr val="0000CC"/>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500430" y="4643446"/>
            <a:ext cx="1785950" cy="646331"/>
          </a:xfrm>
          <a:prstGeom prst="rect">
            <a:avLst/>
          </a:prstGeom>
          <a:noFill/>
        </p:spPr>
        <p:txBody>
          <a:bodyPr wrap="square" rtlCol="0">
            <a:spAutoFit/>
          </a:bodyPr>
          <a:lstStyle/>
          <a:p>
            <a:r>
              <a:rPr lang="zh-CN" altLang="en-US" dirty="0" smtClean="0"/>
              <a:t>中国人民解放军总医院</a:t>
            </a:r>
            <a:r>
              <a:rPr lang="en-US" altLang="zh-CN" dirty="0" smtClean="0"/>
              <a:t>(301</a:t>
            </a:r>
            <a:r>
              <a:rPr lang="zh-CN" altLang="en-US" dirty="0" smtClean="0"/>
              <a:t>医院</a:t>
            </a:r>
            <a:r>
              <a:rPr lang="en-US" altLang="zh-CN" dirty="0" smtClean="0"/>
              <a:t>)</a:t>
            </a:r>
            <a:endParaRPr lang="zh-CN" altLang="en-US" dirty="0"/>
          </a:p>
        </p:txBody>
      </p:sp>
      <p:sp>
        <p:nvSpPr>
          <p:cNvPr id="20" name="TextBox 19"/>
          <p:cNvSpPr txBox="1"/>
          <p:nvPr/>
        </p:nvSpPr>
        <p:spPr>
          <a:xfrm>
            <a:off x="785786" y="5925941"/>
            <a:ext cx="2786082" cy="646331"/>
          </a:xfrm>
          <a:prstGeom prst="rect">
            <a:avLst/>
          </a:prstGeom>
          <a:noFill/>
        </p:spPr>
        <p:txBody>
          <a:bodyPr wrap="square" rtlCol="0">
            <a:spAutoFit/>
          </a:bodyPr>
          <a:lstStyle/>
          <a:p>
            <a:r>
              <a:rPr lang="en-US" dirty="0" smtClean="0"/>
              <a:t>301</a:t>
            </a:r>
            <a:r>
              <a:rPr lang="zh-CN" altLang="en-US" dirty="0" smtClean="0"/>
              <a:t>医院第一附属医院</a:t>
            </a:r>
            <a:r>
              <a:rPr lang="en-US" dirty="0" smtClean="0"/>
              <a:t>(304 </a:t>
            </a:r>
            <a:r>
              <a:rPr lang="zh-CN" altLang="en-US" dirty="0" smtClean="0"/>
              <a:t>医院</a:t>
            </a:r>
            <a:r>
              <a:rPr lang="en-US" dirty="0" smtClean="0"/>
              <a:t>)</a:t>
            </a:r>
            <a:endParaRPr lang="zh-CN" altLang="en-US" dirty="0"/>
          </a:p>
        </p:txBody>
      </p:sp>
      <p:sp>
        <p:nvSpPr>
          <p:cNvPr id="21" name="TextBox 20"/>
          <p:cNvSpPr txBox="1"/>
          <p:nvPr/>
        </p:nvSpPr>
        <p:spPr>
          <a:xfrm>
            <a:off x="6448573" y="6028490"/>
            <a:ext cx="2214578" cy="369332"/>
          </a:xfrm>
          <a:prstGeom prst="rect">
            <a:avLst/>
          </a:prstGeom>
          <a:noFill/>
        </p:spPr>
        <p:txBody>
          <a:bodyPr wrap="square" rtlCol="0">
            <a:spAutoFit/>
          </a:bodyPr>
          <a:lstStyle/>
          <a:p>
            <a:r>
              <a:rPr lang="zh-CN" altLang="en-US" dirty="0" smtClean="0"/>
              <a:t>武警总医院</a:t>
            </a:r>
            <a:endParaRPr lang="zh-CN" altLang="en-US" dirty="0"/>
          </a:p>
        </p:txBody>
      </p:sp>
      <p:sp>
        <p:nvSpPr>
          <p:cNvPr id="22" name="TextBox 21"/>
          <p:cNvSpPr txBox="1"/>
          <p:nvPr/>
        </p:nvSpPr>
        <p:spPr>
          <a:xfrm>
            <a:off x="6579901" y="3768892"/>
            <a:ext cx="1736515" cy="369332"/>
          </a:xfrm>
          <a:prstGeom prst="rect">
            <a:avLst/>
          </a:prstGeom>
          <a:noFill/>
        </p:spPr>
        <p:txBody>
          <a:bodyPr wrap="square" rtlCol="0">
            <a:spAutoFit/>
          </a:bodyPr>
          <a:lstStyle/>
          <a:p>
            <a:r>
              <a:rPr lang="zh-CN" altLang="en-US" dirty="0" smtClean="0"/>
              <a:t>丰台社区医院</a:t>
            </a:r>
            <a:endParaRPr lang="zh-CN" altLang="en-US" dirty="0"/>
          </a:p>
        </p:txBody>
      </p:sp>
      <p:sp>
        <p:nvSpPr>
          <p:cNvPr id="23" name="TextBox 22"/>
          <p:cNvSpPr txBox="1"/>
          <p:nvPr/>
        </p:nvSpPr>
        <p:spPr>
          <a:xfrm>
            <a:off x="707919" y="3786190"/>
            <a:ext cx="1750199" cy="369332"/>
          </a:xfrm>
          <a:prstGeom prst="rect">
            <a:avLst/>
          </a:prstGeom>
          <a:noFill/>
        </p:spPr>
        <p:txBody>
          <a:bodyPr wrap="square" rtlCol="0">
            <a:spAutoFit/>
          </a:bodyPr>
          <a:lstStyle/>
          <a:p>
            <a:r>
              <a:rPr lang="zh-CN" altLang="en-US" dirty="0" smtClean="0"/>
              <a:t>首钢社区医院</a:t>
            </a:r>
            <a:endParaRPr lang="zh-CN" altLang="en-US" dirty="0"/>
          </a:p>
        </p:txBody>
      </p:sp>
      <p:cxnSp>
        <p:nvCxnSpPr>
          <p:cNvPr id="24" name="直接连接符 23"/>
          <p:cNvCxnSpPr/>
          <p:nvPr/>
        </p:nvCxnSpPr>
        <p:spPr>
          <a:xfrm rot="10800000">
            <a:off x="2428860" y="3571876"/>
            <a:ext cx="500066" cy="357190"/>
          </a:xfrm>
          <a:prstGeom prst="line">
            <a:avLst/>
          </a:prstGeom>
          <a:ln w="44450">
            <a:solidFill>
              <a:srgbClr val="0000CC"/>
            </a:solidFill>
          </a:ln>
        </p:spPr>
        <p:style>
          <a:lnRef idx="1">
            <a:schemeClr val="accent1"/>
          </a:lnRef>
          <a:fillRef idx="0">
            <a:schemeClr val="accent1"/>
          </a:fillRef>
          <a:effectRef idx="0">
            <a:schemeClr val="accent1"/>
          </a:effectRef>
          <a:fontRef idx="minor">
            <a:schemeClr val="tx1"/>
          </a:fontRef>
        </p:style>
      </p:cxnSp>
      <p:pic>
        <p:nvPicPr>
          <p:cNvPr id="25" name="图片 24" descr="download.jpg"/>
          <p:cNvPicPr>
            <a:picLocks noChangeAspect="1"/>
          </p:cNvPicPr>
          <p:nvPr/>
        </p:nvPicPr>
        <p:blipFill>
          <a:blip r:embed="rId6"/>
          <a:stretch>
            <a:fillRect/>
          </a:stretch>
        </p:blipFill>
        <p:spPr>
          <a:xfrm>
            <a:off x="6572264" y="4714884"/>
            <a:ext cx="1571636" cy="1313606"/>
          </a:xfrm>
          <a:prstGeom prst="rect">
            <a:avLst/>
          </a:prstGeom>
        </p:spPr>
      </p:pic>
      <p:sp>
        <p:nvSpPr>
          <p:cNvPr id="26" name="云形 25"/>
          <p:cNvSpPr/>
          <p:nvPr/>
        </p:nvSpPr>
        <p:spPr>
          <a:xfrm>
            <a:off x="3000364" y="1285860"/>
            <a:ext cx="3071834" cy="928694"/>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pic>
        <p:nvPicPr>
          <p:cNvPr id="27" name="Picture 2"/>
          <p:cNvPicPr>
            <a:picLocks noChangeAspect="1" noChangeArrowheads="1"/>
          </p:cNvPicPr>
          <p:nvPr/>
        </p:nvPicPr>
        <p:blipFill>
          <a:blip r:embed="rId7"/>
          <a:srcRect/>
          <a:stretch>
            <a:fillRect/>
          </a:stretch>
        </p:blipFill>
        <p:spPr bwMode="auto">
          <a:xfrm>
            <a:off x="2357422" y="2143116"/>
            <a:ext cx="1091788" cy="714380"/>
          </a:xfrm>
          <a:prstGeom prst="rect">
            <a:avLst/>
          </a:prstGeom>
          <a:noFill/>
          <a:ln w="9525">
            <a:noFill/>
            <a:miter lim="800000"/>
            <a:headEnd/>
            <a:tailEnd/>
          </a:ln>
          <a:effectLst/>
        </p:spPr>
      </p:pic>
      <p:pic>
        <p:nvPicPr>
          <p:cNvPr id="28" name="Picture 3"/>
          <p:cNvPicPr>
            <a:picLocks noChangeAspect="1" noChangeArrowheads="1"/>
          </p:cNvPicPr>
          <p:nvPr/>
        </p:nvPicPr>
        <p:blipFill>
          <a:blip r:embed="rId8"/>
          <a:srcRect/>
          <a:stretch>
            <a:fillRect/>
          </a:stretch>
        </p:blipFill>
        <p:spPr bwMode="auto">
          <a:xfrm rot="20262788">
            <a:off x="4376526" y="2255884"/>
            <a:ext cx="470764" cy="790992"/>
          </a:xfrm>
          <a:prstGeom prst="rect">
            <a:avLst/>
          </a:prstGeom>
          <a:noFill/>
          <a:ln w="9525">
            <a:noFill/>
            <a:miter lim="800000"/>
            <a:headEnd/>
            <a:tailEnd/>
          </a:ln>
          <a:effectLst/>
        </p:spPr>
      </p:pic>
      <p:pic>
        <p:nvPicPr>
          <p:cNvPr id="29" name="Picture 4"/>
          <p:cNvPicPr>
            <a:picLocks noChangeAspect="1" noChangeArrowheads="1"/>
          </p:cNvPicPr>
          <p:nvPr/>
        </p:nvPicPr>
        <p:blipFill>
          <a:blip r:embed="rId9"/>
          <a:srcRect/>
          <a:stretch>
            <a:fillRect/>
          </a:stretch>
        </p:blipFill>
        <p:spPr bwMode="auto">
          <a:xfrm>
            <a:off x="5715008" y="2000240"/>
            <a:ext cx="1132111" cy="785818"/>
          </a:xfrm>
          <a:prstGeom prst="rect">
            <a:avLst/>
          </a:prstGeom>
          <a:noFill/>
          <a:ln w="9525">
            <a:noFill/>
            <a:miter lim="800000"/>
            <a:headEnd/>
            <a:tailEnd/>
          </a:ln>
          <a:effectLst/>
        </p:spPr>
      </p:pic>
      <p:pic>
        <p:nvPicPr>
          <p:cNvPr id="30" name="Picture 2" descr="C:\Program Files\Microsoft Resource DVD Artwork\DVD_ART\Artwork_Imagery\HARDWARE_IMAGERY\Photos - OEM Hardware\Server Computer\ProLiant 10642 Rack.png"/>
          <p:cNvPicPr>
            <a:picLocks noChangeAspect="1" noChangeArrowheads="1"/>
          </p:cNvPicPr>
          <p:nvPr/>
        </p:nvPicPr>
        <p:blipFill>
          <a:blip r:embed="rId10" cstate="email">
            <a:lum bright="10000" contrast="20000"/>
          </a:blip>
          <a:srcRect/>
          <a:stretch>
            <a:fillRect/>
          </a:stretch>
        </p:blipFill>
        <p:spPr bwMode="auto">
          <a:xfrm flipH="1">
            <a:off x="4508895" y="1214423"/>
            <a:ext cx="235160" cy="433806"/>
          </a:xfrm>
          <a:prstGeom prst="rect">
            <a:avLst/>
          </a:prstGeom>
          <a:noFill/>
        </p:spPr>
      </p:pic>
      <p:pic>
        <p:nvPicPr>
          <p:cNvPr id="31" name="Picture 2" descr="C:\Program Files\Microsoft Resource DVD Artwork\DVD_ART\Artwork_Imagery\HARDWARE_IMAGERY\Photos - OEM Hardware\Server Computer\ProLiant 10642 Rack.png"/>
          <p:cNvPicPr>
            <a:picLocks noChangeAspect="1" noChangeArrowheads="1"/>
          </p:cNvPicPr>
          <p:nvPr/>
        </p:nvPicPr>
        <p:blipFill>
          <a:blip r:embed="rId10" cstate="email">
            <a:lum bright="10000" contrast="20000"/>
          </a:blip>
          <a:srcRect/>
          <a:stretch>
            <a:fillRect/>
          </a:stretch>
        </p:blipFill>
        <p:spPr bwMode="auto">
          <a:xfrm flipH="1">
            <a:off x="4290637" y="1214422"/>
            <a:ext cx="235158" cy="433806"/>
          </a:xfrm>
          <a:prstGeom prst="rect">
            <a:avLst/>
          </a:prstGeom>
          <a:noFill/>
        </p:spPr>
      </p:pic>
      <p:pic>
        <p:nvPicPr>
          <p:cNvPr id="32" name="Picture 2" descr="C:\Program Files\Microsoft Resource DVD Artwork\DVD_ART\Artwork_Imagery\HARDWARE_IMAGERY\Photos - OEM Hardware\Server Computer\ProLiant 10642 Rack.png"/>
          <p:cNvPicPr>
            <a:picLocks noChangeAspect="1" noChangeArrowheads="1"/>
          </p:cNvPicPr>
          <p:nvPr/>
        </p:nvPicPr>
        <p:blipFill>
          <a:blip r:embed="rId10" cstate="email">
            <a:lum bright="10000" contrast="20000"/>
          </a:blip>
          <a:srcRect/>
          <a:stretch>
            <a:fillRect/>
          </a:stretch>
        </p:blipFill>
        <p:spPr bwMode="auto">
          <a:xfrm flipH="1">
            <a:off x="4076204" y="1214423"/>
            <a:ext cx="235160" cy="433806"/>
          </a:xfrm>
          <a:prstGeom prst="rect">
            <a:avLst/>
          </a:prstGeom>
          <a:noFill/>
        </p:spPr>
      </p:pic>
      <p:pic>
        <p:nvPicPr>
          <p:cNvPr id="33" name="Picture 2" descr="C:\Program Files\Microsoft Resource DVD Artwork\DVD_ART\Artwork_Imagery\HARDWARE_IMAGERY\Photos - OEM Hardware\Server Computer\ProLiant 10642 Rack.png"/>
          <p:cNvPicPr>
            <a:picLocks noChangeAspect="1" noChangeArrowheads="1"/>
          </p:cNvPicPr>
          <p:nvPr/>
        </p:nvPicPr>
        <p:blipFill>
          <a:blip r:embed="rId10" cstate="email">
            <a:lum bright="10000" contrast="20000"/>
          </a:blip>
          <a:srcRect/>
          <a:stretch>
            <a:fillRect/>
          </a:stretch>
        </p:blipFill>
        <p:spPr bwMode="auto">
          <a:xfrm flipH="1">
            <a:off x="3857618" y="1214423"/>
            <a:ext cx="235160" cy="433806"/>
          </a:xfrm>
          <a:prstGeom prst="rect">
            <a:avLst/>
          </a:prstGeom>
          <a:noFill/>
        </p:spPr>
      </p:pic>
      <p:pic>
        <p:nvPicPr>
          <p:cNvPr id="34" name="Picture 2" descr="C:\Program Files\Microsoft Resource DVD Artwork\DVD_ART\Artwork_Imagery\HARDWARE_IMAGERY\Photos - OEM Hardware\Server Computer\ProLiant 10642 Rack.png"/>
          <p:cNvPicPr>
            <a:picLocks noChangeAspect="1" noChangeArrowheads="1"/>
          </p:cNvPicPr>
          <p:nvPr/>
        </p:nvPicPr>
        <p:blipFill>
          <a:blip r:embed="rId10" cstate="email">
            <a:lum bright="10000" contrast="20000"/>
          </a:blip>
          <a:srcRect/>
          <a:stretch>
            <a:fillRect/>
          </a:stretch>
        </p:blipFill>
        <p:spPr bwMode="auto">
          <a:xfrm flipH="1">
            <a:off x="3643306" y="1214423"/>
            <a:ext cx="235158" cy="433806"/>
          </a:xfrm>
          <a:prstGeom prst="rect">
            <a:avLst/>
          </a:prstGeom>
          <a:noFill/>
        </p:spPr>
      </p:pic>
      <p:pic>
        <p:nvPicPr>
          <p:cNvPr id="35" name="Picture 2" descr="\\eventsql\dvd\Online_ART\DVD_ART36\Artwork_Imagery\Icons - Illustrations\_ xMAC STYLE\gears process.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H="1">
            <a:off x="4279720" y="1285860"/>
            <a:ext cx="506594" cy="380044"/>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3929058" y="1714488"/>
            <a:ext cx="1214446" cy="400110"/>
          </a:xfrm>
          <a:prstGeom prst="rect">
            <a:avLst/>
          </a:prstGeom>
          <a:noFill/>
        </p:spPr>
        <p:txBody>
          <a:bodyPr wrap="square" rtlCol="0">
            <a:spAutoFit/>
          </a:bodyPr>
          <a:lstStyle/>
          <a:p>
            <a:r>
              <a:rPr lang="zh-CN" altLang="en-US" sz="2000" dirty="0"/>
              <a:t>阿</a:t>
            </a:r>
            <a:r>
              <a:rPr lang="zh-CN" altLang="en-US" sz="2000" dirty="0" smtClean="0"/>
              <a:t>里云</a:t>
            </a:r>
            <a:endParaRPr lang="zh-CN" altLang="en-US" sz="2000" dirty="0"/>
          </a:p>
        </p:txBody>
      </p:sp>
      <p:pic>
        <p:nvPicPr>
          <p:cNvPr id="37" name="Picture 2" descr="C:\Program Files\Microsoft Resource DVD Artwork\DVD_ART\Artwork_Imagery\HARDWARE_IMAGERY\Photos - OEM Hardware\Server Computer\ProLiant 10642 Rack.png"/>
          <p:cNvPicPr>
            <a:picLocks noChangeAspect="1" noChangeArrowheads="1"/>
          </p:cNvPicPr>
          <p:nvPr/>
        </p:nvPicPr>
        <p:blipFill>
          <a:blip r:embed="rId10" cstate="email">
            <a:lum bright="10000" contrast="20000"/>
          </a:blip>
          <a:srcRect/>
          <a:stretch>
            <a:fillRect/>
          </a:stretch>
        </p:blipFill>
        <p:spPr bwMode="auto">
          <a:xfrm flipH="1">
            <a:off x="4744055" y="1214422"/>
            <a:ext cx="235160" cy="433806"/>
          </a:xfrm>
          <a:prstGeom prst="rect">
            <a:avLst/>
          </a:prstGeom>
          <a:noFill/>
        </p:spPr>
      </p:pic>
      <p:pic>
        <p:nvPicPr>
          <p:cNvPr id="38" name="Picture 2" descr="C:\Program Files\Microsoft Resource DVD Artwork\DVD_ART\Artwork_Imagery\HARDWARE_IMAGERY\Photos - OEM Hardware\Server Computer\ProLiant 10642 Rack.png"/>
          <p:cNvPicPr>
            <a:picLocks noChangeAspect="1" noChangeArrowheads="1"/>
          </p:cNvPicPr>
          <p:nvPr/>
        </p:nvPicPr>
        <p:blipFill>
          <a:blip r:embed="rId10" cstate="email">
            <a:lum bright="10000" contrast="20000"/>
          </a:blip>
          <a:srcRect/>
          <a:stretch>
            <a:fillRect/>
          </a:stretch>
        </p:blipFill>
        <p:spPr bwMode="auto">
          <a:xfrm flipH="1">
            <a:off x="4958369" y="1214422"/>
            <a:ext cx="235160" cy="433806"/>
          </a:xfrm>
          <a:prstGeom prst="rect">
            <a:avLst/>
          </a:prstGeom>
          <a:noFill/>
        </p:spPr>
      </p:pic>
      <p:pic>
        <p:nvPicPr>
          <p:cNvPr id="39" name="Picture 2" descr="C:\Program Files\Microsoft Resource DVD Artwork\DVD_ART\Artwork_Imagery\HARDWARE_IMAGERY\Photos - OEM Hardware\Server Computer\ProLiant 10642 Rack.png"/>
          <p:cNvPicPr>
            <a:picLocks noChangeAspect="1" noChangeArrowheads="1"/>
          </p:cNvPicPr>
          <p:nvPr/>
        </p:nvPicPr>
        <p:blipFill>
          <a:blip r:embed="rId10" cstate="email">
            <a:lum bright="10000" contrast="20000"/>
          </a:blip>
          <a:srcRect/>
          <a:stretch>
            <a:fillRect/>
          </a:stretch>
        </p:blipFill>
        <p:spPr bwMode="auto">
          <a:xfrm flipH="1">
            <a:off x="5172683" y="1214422"/>
            <a:ext cx="235160" cy="433806"/>
          </a:xfrm>
          <a:prstGeom prst="rect">
            <a:avLst/>
          </a:prstGeom>
          <a:noFill/>
        </p:spPr>
      </p:pic>
      <p:sp>
        <p:nvSpPr>
          <p:cNvPr id="40" name="灯片编号占位符 33"/>
          <p:cNvSpPr txBox="1">
            <a:spLocks/>
          </p:cNvSpPr>
          <p:nvPr/>
        </p:nvSpPr>
        <p:spPr bwMode="auto">
          <a:xfrm>
            <a:off x="6553200" y="6356350"/>
            <a:ext cx="2133600" cy="365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zh-CN"/>
            </a:defPPr>
            <a:lvl1pPr marL="0" algn="r" defTabSz="914400" rtl="0" eaLnBrk="1" fontAlgn="auto" latinLnBrk="0" hangingPunct="1">
              <a:spcBef>
                <a:spcPts val="0"/>
              </a:spcBef>
              <a:spcAft>
                <a:spcPts val="0"/>
              </a:spcAft>
              <a:defRPr sz="1400" b="0" kern="1200">
                <a:solidFill>
                  <a:srgbClr val="000000"/>
                </a:solidFill>
                <a:latin typeface="Arial" charset="0"/>
                <a:ea typeface="宋体"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36</a:t>
            </a:fld>
            <a:endParaRPr lang="zh-CN" altLang="en-US"/>
          </a:p>
        </p:txBody>
      </p:sp>
    </p:spTree>
    <p:extLst>
      <p:ext uri="{BB962C8B-B14F-4D97-AF65-F5344CB8AC3E}">
        <p14:creationId xmlns:p14="http://schemas.microsoft.com/office/powerpoint/2010/main" val="179296678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37</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头痛决策支持系统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矩形 1"/>
          <p:cNvSpPr/>
          <p:nvPr/>
        </p:nvSpPr>
        <p:spPr>
          <a:xfrm>
            <a:off x="323528" y="1340768"/>
            <a:ext cx="2453080" cy="584775"/>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zh-CN" altLang="en-US" sz="32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系统更新</a:t>
            </a:r>
            <a:endParaRPr lang="zh-CN" altLang="en-US" sz="32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3" name="TextBox 2"/>
          <p:cNvSpPr txBox="1"/>
          <p:nvPr/>
        </p:nvSpPr>
        <p:spPr>
          <a:xfrm>
            <a:off x="827584" y="2132855"/>
            <a:ext cx="7344816" cy="646331"/>
          </a:xfrm>
          <a:prstGeom prst="rect">
            <a:avLst/>
          </a:prstGeom>
          <a:noFill/>
        </p:spPr>
        <p:txBody>
          <a:bodyPr wrap="square" rtlCol="0">
            <a:spAutoFit/>
          </a:bodyPr>
          <a:lstStyle/>
          <a:p>
            <a:r>
              <a:rPr lang="zh-CN" altLang="en-US" dirty="0" smtClean="0"/>
              <a:t>目前已着手系统评估结果的分析，与专家讨论后将增加案例推理的部分，下一阶段准备更新ＣＤＳＳ系统</a:t>
            </a:r>
            <a:endParaRPr lang="zh-CN" altLang="en-US" dirty="0"/>
          </a:p>
        </p:txBody>
      </p:sp>
      <p:graphicFrame>
        <p:nvGraphicFramePr>
          <p:cNvPr id="6" name="图示 5"/>
          <p:cNvGraphicFramePr/>
          <p:nvPr>
            <p:extLst>
              <p:ext uri="{D42A27DB-BD31-4B8C-83A1-F6EECF244321}">
                <p14:modId xmlns:p14="http://schemas.microsoft.com/office/powerpoint/2010/main" val="2635980156"/>
              </p:ext>
            </p:extLst>
          </p:nvPr>
        </p:nvGraphicFramePr>
        <p:xfrm>
          <a:off x="2104360" y="2559789"/>
          <a:ext cx="4968552" cy="33089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1983174" y="3990800"/>
            <a:ext cx="1579368" cy="369332"/>
          </a:xfrm>
          <a:prstGeom prst="rect">
            <a:avLst/>
          </a:prstGeom>
          <a:noFill/>
        </p:spPr>
        <p:txBody>
          <a:bodyPr wrap="square" rtlCol="0">
            <a:spAutoFit/>
          </a:bodyPr>
          <a:lstStyle/>
          <a:p>
            <a:r>
              <a:rPr lang="zh-CN" altLang="en-US" dirty="0" smtClean="0"/>
              <a:t>推理方法更新</a:t>
            </a:r>
            <a:endParaRPr lang="zh-CN" altLang="en-US" dirty="0"/>
          </a:p>
        </p:txBody>
      </p:sp>
      <p:sp>
        <p:nvSpPr>
          <p:cNvPr id="8" name="TextBox 7"/>
          <p:cNvSpPr txBox="1"/>
          <p:nvPr/>
        </p:nvSpPr>
        <p:spPr>
          <a:xfrm>
            <a:off x="3849848" y="3727394"/>
            <a:ext cx="1584176" cy="923330"/>
          </a:xfrm>
          <a:prstGeom prst="rect">
            <a:avLst/>
          </a:prstGeom>
          <a:noFill/>
        </p:spPr>
        <p:txBody>
          <a:bodyPr wrap="square" rtlCol="0">
            <a:spAutoFit/>
          </a:bodyPr>
          <a:lstStyle/>
          <a:p>
            <a:r>
              <a:rPr lang="zh-CN" altLang="en-US" dirty="0" smtClean="0"/>
              <a:t>更新界面组件的模板文件和数据交互接口</a:t>
            </a:r>
            <a:endParaRPr lang="zh-CN" altLang="en-US" dirty="0"/>
          </a:p>
        </p:txBody>
      </p:sp>
      <p:sp>
        <p:nvSpPr>
          <p:cNvPr id="9" name="TextBox 8"/>
          <p:cNvSpPr txBox="1"/>
          <p:nvPr/>
        </p:nvSpPr>
        <p:spPr>
          <a:xfrm>
            <a:off x="5623053" y="4004393"/>
            <a:ext cx="1440160" cy="369332"/>
          </a:xfrm>
          <a:prstGeom prst="rect">
            <a:avLst/>
          </a:prstGeom>
          <a:noFill/>
        </p:spPr>
        <p:txBody>
          <a:bodyPr wrap="square" rtlCol="0">
            <a:spAutoFit/>
          </a:bodyPr>
          <a:lstStyle/>
          <a:p>
            <a:r>
              <a:rPr lang="zh-CN" altLang="en-US" dirty="0" smtClean="0"/>
              <a:t>新　系　统</a:t>
            </a:r>
            <a:endParaRPr lang="zh-CN" altLang="en-US" dirty="0"/>
          </a:p>
        </p:txBody>
      </p:sp>
      <p:sp>
        <p:nvSpPr>
          <p:cNvPr id="10" name="矩形 9"/>
          <p:cNvSpPr/>
          <p:nvPr/>
        </p:nvSpPr>
        <p:spPr>
          <a:xfrm>
            <a:off x="857640" y="5775079"/>
            <a:ext cx="1508832" cy="56922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dirty="0" smtClean="0"/>
              <a:t>Rule-based reasoning</a:t>
            </a:r>
            <a:endParaRPr lang="zh-CN" altLang="en-US" dirty="0"/>
          </a:p>
        </p:txBody>
      </p:sp>
      <p:sp>
        <p:nvSpPr>
          <p:cNvPr id="11" name="矩形 10"/>
          <p:cNvSpPr/>
          <p:nvPr/>
        </p:nvSpPr>
        <p:spPr>
          <a:xfrm>
            <a:off x="3347864" y="5763855"/>
            <a:ext cx="1498488" cy="56922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dirty="0" smtClean="0"/>
              <a:t>Case-based reasoning</a:t>
            </a:r>
            <a:endParaRPr lang="zh-CN" altLang="en-US" dirty="0"/>
          </a:p>
        </p:txBody>
      </p:sp>
      <p:sp>
        <p:nvSpPr>
          <p:cNvPr id="4" name="加号 3"/>
          <p:cNvSpPr/>
          <p:nvPr/>
        </p:nvSpPr>
        <p:spPr bwMode="auto">
          <a:xfrm>
            <a:off x="2630738" y="5843667"/>
            <a:ext cx="648072" cy="432048"/>
          </a:xfrm>
          <a:prstGeom prst="mathPlu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 name="上箭头 4"/>
          <p:cNvSpPr/>
          <p:nvPr/>
        </p:nvSpPr>
        <p:spPr bwMode="auto">
          <a:xfrm>
            <a:off x="2630738" y="4894085"/>
            <a:ext cx="427240" cy="792088"/>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148944712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论文提纲</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38</a:t>
            </a:fld>
            <a:endParaRPr lang="en-US" altLang="zh-CN" smtClean="0">
              <a:solidFill>
                <a:srgbClr val="000000"/>
              </a:solidFill>
              <a:latin typeface="Arial" charset="0"/>
            </a:endParaRPr>
          </a:p>
        </p:txBody>
      </p:sp>
      <p:sp>
        <p:nvSpPr>
          <p:cNvPr id="40" name="矩形 39"/>
          <p:cNvSpPr/>
          <p:nvPr/>
        </p:nvSpPr>
        <p:spPr bwMode="auto">
          <a:xfrm>
            <a:off x="3498850" y="1866999"/>
            <a:ext cx="4883150" cy="428625"/>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grpSp>
        <p:nvGrpSpPr>
          <p:cNvPr id="41" name="Group 4"/>
          <p:cNvGrpSpPr>
            <a:grpSpLocks/>
          </p:cNvGrpSpPr>
          <p:nvPr/>
        </p:nvGrpSpPr>
        <p:grpSpPr bwMode="auto">
          <a:xfrm>
            <a:off x="3176588" y="4103786"/>
            <a:ext cx="5205412" cy="571500"/>
            <a:chOff x="3176558" y="3957654"/>
            <a:chExt cx="5205442" cy="571504"/>
          </a:xfrm>
          <a:solidFill>
            <a:schemeClr val="accent1">
              <a:lumMod val="90000"/>
            </a:schemeClr>
          </a:solidFill>
        </p:grpSpPr>
        <p:sp>
          <p:nvSpPr>
            <p:cNvPr id="42" name="矩形 41"/>
            <p:cNvSpPr/>
            <p:nvPr/>
          </p:nvSpPr>
          <p:spPr bwMode="auto">
            <a:xfrm>
              <a:off x="3475010" y="4029093"/>
              <a:ext cx="4906990"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43" name="TextBox 39"/>
            <p:cNvSpPr txBox="1">
              <a:spLocks noChangeArrowheads="1"/>
            </p:cNvSpPr>
            <p:nvPr/>
          </p:nvSpPr>
          <p:spPr bwMode="auto">
            <a:xfrm>
              <a:off x="3733800" y="4059283"/>
              <a:ext cx="4622800"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老年痴呆症决策支持系统开发与评估</a:t>
              </a:r>
              <a:endParaRPr kumimoji="1" lang="en-US" altLang="zh-CN" b="1" dirty="0">
                <a:solidFill>
                  <a:srgbClr val="000000"/>
                </a:solidFill>
                <a:latin typeface="黑体" pitchFamily="49" charset="-122"/>
                <a:ea typeface="黑体" pitchFamily="49" charset="-122"/>
              </a:endParaRPr>
            </a:p>
          </p:txBody>
        </p:sp>
        <p:sp>
          <p:nvSpPr>
            <p:cNvPr id="44" name="菱形 43"/>
            <p:cNvSpPr/>
            <p:nvPr/>
          </p:nvSpPr>
          <p:spPr bwMode="auto">
            <a:xfrm>
              <a:off x="3176558" y="3957654"/>
              <a:ext cx="571504" cy="571504"/>
            </a:xfrm>
            <a:prstGeom prst="diamond">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45" name="Group 2"/>
          <p:cNvGrpSpPr>
            <a:grpSpLocks/>
          </p:cNvGrpSpPr>
          <p:nvPr/>
        </p:nvGrpSpPr>
        <p:grpSpPr bwMode="auto">
          <a:xfrm>
            <a:off x="3176588" y="2565499"/>
            <a:ext cx="5205412" cy="571500"/>
            <a:chOff x="3176558" y="2386018"/>
            <a:chExt cx="5205442" cy="571504"/>
          </a:xfrm>
          <a:solidFill>
            <a:schemeClr val="bg2">
              <a:lumMod val="20000"/>
              <a:lumOff val="80000"/>
            </a:schemeClr>
          </a:solidFill>
        </p:grpSpPr>
        <p:sp>
          <p:nvSpPr>
            <p:cNvPr id="46" name="矩形 45"/>
            <p:cNvSpPr/>
            <p:nvPr/>
          </p:nvSpPr>
          <p:spPr bwMode="auto">
            <a:xfrm>
              <a:off x="3498822" y="2457455"/>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47" name="菱形 46"/>
            <p:cNvSpPr/>
            <p:nvPr/>
          </p:nvSpPr>
          <p:spPr bwMode="auto">
            <a:xfrm>
              <a:off x="3176558" y="2386018"/>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48" name="TextBox 36"/>
            <p:cNvSpPr txBox="1">
              <a:spLocks noChangeArrowheads="1"/>
            </p:cNvSpPr>
            <p:nvPr/>
          </p:nvSpPr>
          <p:spPr bwMode="auto">
            <a:xfrm>
              <a:off x="3733800" y="2487657"/>
              <a:ext cx="4366590" cy="3693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系统框架设计</a:t>
              </a:r>
              <a:endParaRPr kumimoji="1" lang="en-US" altLang="zh-CN" b="1" dirty="0">
                <a:solidFill>
                  <a:srgbClr val="000000"/>
                </a:solidFill>
                <a:latin typeface="黑体" pitchFamily="49" charset="-122"/>
                <a:ea typeface="黑体" pitchFamily="49" charset="-122"/>
              </a:endParaRPr>
            </a:p>
          </p:txBody>
        </p:sp>
      </p:grpSp>
      <p:grpSp>
        <p:nvGrpSpPr>
          <p:cNvPr id="49" name="Group 3"/>
          <p:cNvGrpSpPr>
            <a:grpSpLocks/>
          </p:cNvGrpSpPr>
          <p:nvPr/>
        </p:nvGrpSpPr>
        <p:grpSpPr bwMode="auto">
          <a:xfrm>
            <a:off x="3176588" y="3335435"/>
            <a:ext cx="5205412" cy="571500"/>
            <a:chOff x="3176558" y="3171836"/>
            <a:chExt cx="5205442" cy="571504"/>
          </a:xfrm>
          <a:solidFill>
            <a:schemeClr val="bg2">
              <a:lumMod val="20000"/>
              <a:lumOff val="80000"/>
            </a:schemeClr>
          </a:solidFill>
        </p:grpSpPr>
        <p:sp>
          <p:nvSpPr>
            <p:cNvPr id="50" name="矩形 49"/>
            <p:cNvSpPr/>
            <p:nvPr/>
          </p:nvSpPr>
          <p:spPr bwMode="auto">
            <a:xfrm>
              <a:off x="3498822" y="3243276"/>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1" name="菱形 50"/>
            <p:cNvSpPr/>
            <p:nvPr/>
          </p:nvSpPr>
          <p:spPr bwMode="auto">
            <a:xfrm>
              <a:off x="3176558" y="3171836"/>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52" name="TextBox 37"/>
            <p:cNvSpPr txBox="1">
              <a:spLocks noChangeArrowheads="1"/>
            </p:cNvSpPr>
            <p:nvPr/>
          </p:nvSpPr>
          <p:spPr bwMode="auto">
            <a:xfrm>
              <a:off x="3733800" y="3298871"/>
              <a:ext cx="4622799"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头痛决策支持系统开发与评估</a:t>
              </a:r>
            </a:p>
          </p:txBody>
        </p:sp>
      </p:grpSp>
      <p:sp>
        <p:nvSpPr>
          <p:cNvPr id="53"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54" name="Group 5"/>
          <p:cNvGrpSpPr>
            <a:grpSpLocks/>
          </p:cNvGrpSpPr>
          <p:nvPr/>
        </p:nvGrpSpPr>
        <p:grpSpPr bwMode="auto">
          <a:xfrm>
            <a:off x="3176588" y="4873724"/>
            <a:ext cx="5205412" cy="571500"/>
            <a:chOff x="3176558" y="4724400"/>
            <a:chExt cx="5205442" cy="571504"/>
          </a:xfrm>
        </p:grpSpPr>
        <p:sp>
          <p:nvSpPr>
            <p:cNvPr id="55" name="矩形 32"/>
            <p:cNvSpPr/>
            <p:nvPr/>
          </p:nvSpPr>
          <p:spPr bwMode="auto">
            <a:xfrm>
              <a:off x="3475010" y="4795837"/>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6" name="TextBox 39"/>
            <p:cNvSpPr txBox="1">
              <a:spLocks noChangeArrowheads="1"/>
            </p:cNvSpPr>
            <p:nvPr/>
          </p:nvSpPr>
          <p:spPr bwMode="auto">
            <a:xfrm>
              <a:off x="3733800" y="4826029"/>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57" name="菱形 31"/>
            <p:cNvSpPr/>
            <p:nvPr/>
          </p:nvSpPr>
          <p:spPr bwMode="auto">
            <a:xfrm>
              <a:off x="3176558" y="4724400"/>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58" name="菱形 57"/>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102492049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39</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系统需求分析</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738" y="2204864"/>
            <a:ext cx="1352550" cy="123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843808" y="1982050"/>
            <a:ext cx="4824536" cy="1477328"/>
          </a:xfrm>
          <a:prstGeom prst="rect">
            <a:avLst/>
          </a:prstGeom>
          <a:noFill/>
        </p:spPr>
        <p:txBody>
          <a:bodyPr wrap="square" rtlCol="0">
            <a:spAutoFit/>
          </a:bodyPr>
          <a:lstStyle/>
          <a:p>
            <a:r>
              <a:rPr lang="zh-CN" altLang="en-US" dirty="0" smtClean="0"/>
              <a:t>      阿尔兹海默症</a:t>
            </a:r>
            <a:r>
              <a:rPr lang="en-US" altLang="zh-CN" dirty="0" smtClean="0"/>
              <a:t>(Alzheimer’s disease ,AD),</a:t>
            </a:r>
            <a:r>
              <a:rPr lang="zh-CN" altLang="en-US" dirty="0" smtClean="0"/>
              <a:t>又称老年痴呆症，是一种神经退行性疾病。随着人口老龄化程度的加剧，</a:t>
            </a:r>
            <a:r>
              <a:rPr lang="en-US" altLang="zh-CN" dirty="0" smtClean="0"/>
              <a:t>AD</a:t>
            </a:r>
            <a:r>
              <a:rPr lang="zh-CN" altLang="en-US" dirty="0" smtClean="0"/>
              <a:t>已经成为继心血管疾病、肿瘤和脑卒中之后的</a:t>
            </a:r>
            <a:r>
              <a:rPr lang="zh-CN" altLang="en-US" dirty="0" smtClean="0">
                <a:solidFill>
                  <a:srgbClr val="FF0000"/>
                </a:solidFill>
              </a:rPr>
              <a:t>第四位</a:t>
            </a:r>
            <a:r>
              <a:rPr lang="zh-CN" altLang="en-US" dirty="0" smtClean="0"/>
              <a:t>杀手，给社会和家庭带来沉重的负担</a:t>
            </a:r>
            <a:endParaRPr lang="zh-CN" altLang="en-US" dirty="0"/>
          </a:p>
        </p:txBody>
      </p:sp>
      <p:sp>
        <p:nvSpPr>
          <p:cNvPr id="10" name="矩形 9"/>
          <p:cNvSpPr/>
          <p:nvPr/>
        </p:nvSpPr>
        <p:spPr>
          <a:xfrm>
            <a:off x="5234312" y="3861048"/>
            <a:ext cx="3199842" cy="923330"/>
          </a:xfrm>
          <a:prstGeom prst="rect">
            <a:avLst/>
          </a:prstGeom>
        </p:spPr>
        <p:txBody>
          <a:bodyPr wrap="square">
            <a:spAutoFit/>
          </a:bodyPr>
          <a:lstStyle/>
          <a:p>
            <a:r>
              <a:rPr lang="zh-CN" altLang="en-US" dirty="0" smtClean="0"/>
              <a:t>从</a:t>
            </a:r>
            <a:r>
              <a:rPr lang="en-US" altLang="zh-CN" dirty="0"/>
              <a:t>AD</a:t>
            </a:r>
            <a:r>
              <a:rPr lang="zh-CN" altLang="en-US" dirty="0"/>
              <a:t>高</a:t>
            </a:r>
            <a:r>
              <a:rPr lang="zh-CN" altLang="en-US" dirty="0" smtClean="0"/>
              <a:t>风险人群</a:t>
            </a:r>
            <a:r>
              <a:rPr lang="zh-CN" altLang="en-US" dirty="0"/>
              <a:t>中快速筛选出可疑</a:t>
            </a:r>
            <a:r>
              <a:rPr lang="en-US" altLang="zh-CN" dirty="0"/>
              <a:t>AD</a:t>
            </a:r>
            <a:r>
              <a:rPr lang="zh-CN" altLang="en-US" dirty="0"/>
              <a:t>患者是作好</a:t>
            </a:r>
            <a:r>
              <a:rPr lang="en-US" altLang="zh-CN" dirty="0"/>
              <a:t>AD</a:t>
            </a:r>
            <a:r>
              <a:rPr lang="zh-CN" altLang="en-US" dirty="0"/>
              <a:t>的预防、早期</a:t>
            </a:r>
            <a:r>
              <a:rPr lang="zh-CN" altLang="en-US" dirty="0" smtClean="0"/>
              <a:t>诊断</a:t>
            </a:r>
            <a:r>
              <a:rPr lang="zh-CN" altLang="en-US" dirty="0"/>
              <a:t>和治疗的关键</a:t>
            </a:r>
          </a:p>
        </p:txBody>
      </p:sp>
      <p:sp>
        <p:nvSpPr>
          <p:cNvPr id="7" name="矩形 6"/>
          <p:cNvSpPr/>
          <p:nvPr/>
        </p:nvSpPr>
        <p:spPr>
          <a:xfrm>
            <a:off x="485479" y="4077071"/>
            <a:ext cx="3888432" cy="1200329"/>
          </a:xfrm>
          <a:prstGeom prst="rect">
            <a:avLst/>
          </a:prstGeom>
        </p:spPr>
        <p:txBody>
          <a:bodyPr wrap="square">
            <a:spAutoFit/>
          </a:bodyPr>
          <a:lstStyle/>
          <a:p>
            <a:r>
              <a:rPr lang="zh-CN" altLang="en-US" dirty="0" smtClean="0"/>
              <a:t>病率研究显示，年龄</a:t>
            </a:r>
            <a:r>
              <a:rPr lang="zh-CN" altLang="en-US" dirty="0"/>
              <a:t>每增加</a:t>
            </a:r>
            <a:r>
              <a:rPr lang="en-US" altLang="zh-CN" dirty="0"/>
              <a:t>5</a:t>
            </a:r>
            <a:r>
              <a:rPr lang="zh-CN" altLang="en-US" dirty="0"/>
              <a:t>岁，阿尔茨海默病患者的百分数将上升</a:t>
            </a:r>
            <a:r>
              <a:rPr lang="en-US" altLang="zh-CN" dirty="0"/>
              <a:t>2</a:t>
            </a:r>
            <a:r>
              <a:rPr lang="zh-CN" altLang="en-US" dirty="0"/>
              <a:t>倍，也就是说，</a:t>
            </a:r>
            <a:r>
              <a:rPr lang="en-US" altLang="zh-CN" dirty="0"/>
              <a:t>60</a:t>
            </a:r>
            <a:r>
              <a:rPr lang="zh-CN" altLang="en-US" dirty="0"/>
              <a:t>岁人群的患病率为</a:t>
            </a:r>
            <a:r>
              <a:rPr lang="en-US" altLang="zh-CN" dirty="0">
                <a:solidFill>
                  <a:srgbClr val="FF0000"/>
                </a:solidFill>
              </a:rPr>
              <a:t>1</a:t>
            </a:r>
            <a:r>
              <a:rPr lang="zh-CN" altLang="en-US" dirty="0">
                <a:solidFill>
                  <a:srgbClr val="FF0000"/>
                </a:solidFill>
              </a:rPr>
              <a:t>％</a:t>
            </a:r>
            <a:r>
              <a:rPr lang="zh-CN" altLang="en-US" dirty="0"/>
              <a:t>，而</a:t>
            </a:r>
            <a:r>
              <a:rPr lang="en-US" altLang="zh-CN" dirty="0"/>
              <a:t>85</a:t>
            </a:r>
            <a:r>
              <a:rPr lang="zh-CN" altLang="en-US" dirty="0"/>
              <a:t>岁人群的患病率为</a:t>
            </a:r>
            <a:r>
              <a:rPr lang="en-US" altLang="zh-CN" dirty="0">
                <a:solidFill>
                  <a:srgbClr val="FF0000"/>
                </a:solidFill>
              </a:rPr>
              <a:t>30</a:t>
            </a:r>
            <a:r>
              <a:rPr lang="zh-CN" altLang="en-US" dirty="0">
                <a:solidFill>
                  <a:srgbClr val="FF0000"/>
                </a:solidFill>
              </a:rPr>
              <a:t>％</a:t>
            </a:r>
          </a:p>
        </p:txBody>
      </p:sp>
      <p:sp>
        <p:nvSpPr>
          <p:cNvPr id="9" name="TextBox 8"/>
          <p:cNvSpPr txBox="1"/>
          <p:nvPr/>
        </p:nvSpPr>
        <p:spPr>
          <a:xfrm>
            <a:off x="1835696" y="5660496"/>
            <a:ext cx="4753187" cy="369332"/>
          </a:xfrm>
          <a:prstGeom prst="rect">
            <a:avLst/>
          </a:prstGeom>
          <a:noFill/>
        </p:spPr>
        <p:txBody>
          <a:bodyPr wrap="square" rtlCol="0">
            <a:spAutoFit/>
          </a:bodyPr>
          <a:lstStyle>
            <a:defPPr>
              <a:defRPr lang="zh-CN"/>
            </a:defPPr>
            <a:lvl1pPr>
              <a:defRPr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defRPr>
            </a:lvl1pPr>
          </a:lstStyle>
          <a:p>
            <a:r>
              <a:rPr lang="zh-CN" altLang="en-US" dirty="0"/>
              <a:t>诊断决策支持系统的目标疾病：老年痴呆症</a:t>
            </a:r>
          </a:p>
        </p:txBody>
      </p:sp>
    </p:spTree>
    <p:extLst>
      <p:ext uri="{BB962C8B-B14F-4D97-AF65-F5344CB8AC3E}">
        <p14:creationId xmlns:p14="http://schemas.microsoft.com/office/powerpoint/2010/main" val="20483625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D:\毕设\pictrute\imagesCAOCUNY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4613" y="4046146"/>
            <a:ext cx="1041616" cy="608609"/>
          </a:xfrm>
          <a:prstGeom prst="rect">
            <a:avLst/>
          </a:prstGeom>
          <a:noFill/>
          <a:extLst>
            <a:ext uri="{909E8E84-426E-40DD-AFC4-6F175D3DCCD1}">
              <a14:hiddenFill xmlns:a14="http://schemas.microsoft.com/office/drawing/2010/main">
                <a:solidFill>
                  <a:srgbClr val="FFFFFF"/>
                </a:solidFill>
              </a14:hiddenFill>
            </a:ext>
          </a:extLst>
        </p:spPr>
      </p:pic>
      <p:sp>
        <p:nvSpPr>
          <p:cNvPr id="57346" name="灯片编号占位符 1"/>
          <p:cNvSpPr>
            <a:spLocks noGrp="1"/>
          </p:cNvSpPr>
          <p:nvPr>
            <p:ph type="sldNum" sz="quarter" idx="12"/>
          </p:nvPr>
        </p:nvSpPr>
        <p:spPr>
          <a:xfrm>
            <a:off x="6783783" y="623731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4</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社区医疗面临的问题</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11" name="椭圆 10"/>
          <p:cNvSpPr/>
          <p:nvPr/>
        </p:nvSpPr>
        <p:spPr bwMode="auto">
          <a:xfrm>
            <a:off x="1587801" y="3393564"/>
            <a:ext cx="1249368" cy="435129"/>
          </a:xfrm>
          <a:prstGeom prst="ellipse">
            <a:avLst/>
          </a:prstGeom>
          <a:solidFill>
            <a:schemeClr val="bg1">
              <a:lumMod val="9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12" name="圆角矩形 11"/>
          <p:cNvSpPr/>
          <p:nvPr/>
        </p:nvSpPr>
        <p:spPr bwMode="auto">
          <a:xfrm>
            <a:off x="1043608" y="1988840"/>
            <a:ext cx="2199969" cy="2700811"/>
          </a:xfrm>
          <a:prstGeom prst="roundRect">
            <a:avLst/>
          </a:prstGeom>
          <a:noFill/>
          <a:ln w="28575"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3" name="椭圆 12"/>
          <p:cNvSpPr/>
          <p:nvPr/>
        </p:nvSpPr>
        <p:spPr bwMode="auto">
          <a:xfrm>
            <a:off x="5775649" y="3027046"/>
            <a:ext cx="1033600" cy="397937"/>
          </a:xfrm>
          <a:prstGeom prst="ellipse">
            <a:avLst/>
          </a:prstGeom>
          <a:solidFill>
            <a:schemeClr val="bg1">
              <a:lumMod val="9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pic>
        <p:nvPicPr>
          <p:cNvPr id="14" name="Picture 6" descr="C:\Users\Vico\Desktop\20120927022313699_easyicon_cn_25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3171" y="2939366"/>
            <a:ext cx="403666" cy="40366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C:\Users\Vico\Desktop\Hospita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67489" y="2097420"/>
            <a:ext cx="707932" cy="70793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C:\Users\Vico\Desktop\20120927022313699_easyicon_cn_256.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68861" y="2807561"/>
            <a:ext cx="447176" cy="44717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C:\Users\Vico\Desktop\20120927022313699_easyicon_cn_256.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13120" y="2931581"/>
            <a:ext cx="452569" cy="45256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C:\Users\Vico\Desktop\20120927022313699_easyicon_cn_256.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12485" y="3102761"/>
            <a:ext cx="462936" cy="462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C:\Users\Vico\Desktop\20120927022313699_easyicon_cn_256.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60691" y="3218185"/>
            <a:ext cx="413596" cy="41359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C:\Users\Vico\Desktop\20120927022313699_easyicon_cn_256.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921660" y="3253432"/>
            <a:ext cx="522293" cy="52229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Users\Vico\Desktop\Hospital.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740740" y="2089067"/>
            <a:ext cx="610416" cy="610416"/>
          </a:xfrm>
          <a:prstGeom prst="rect">
            <a:avLst/>
          </a:prstGeom>
          <a:noFill/>
          <a:extLst>
            <a:ext uri="{909E8E84-426E-40DD-AFC4-6F175D3DCCD1}">
              <a14:hiddenFill xmlns:a14="http://schemas.microsoft.com/office/drawing/2010/main">
                <a:solidFill>
                  <a:srgbClr val="FFFFFF"/>
                </a:solidFill>
              </a14:hiddenFill>
            </a:ext>
          </a:extLst>
        </p:spPr>
      </p:pic>
      <p:sp>
        <p:nvSpPr>
          <p:cNvPr id="26" name="圆角矩形 25"/>
          <p:cNvSpPr/>
          <p:nvPr/>
        </p:nvSpPr>
        <p:spPr bwMode="auto">
          <a:xfrm>
            <a:off x="5662103" y="2003362"/>
            <a:ext cx="2222265" cy="2715639"/>
          </a:xfrm>
          <a:prstGeom prst="roundRect">
            <a:avLst/>
          </a:prstGeom>
          <a:noFill/>
          <a:ln w="28575"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7" name="TextBox 26"/>
          <p:cNvSpPr txBox="1"/>
          <p:nvPr/>
        </p:nvSpPr>
        <p:spPr>
          <a:xfrm>
            <a:off x="6365747" y="4842417"/>
            <a:ext cx="1162939" cy="369332"/>
          </a:xfrm>
          <a:prstGeom prst="rect">
            <a:avLst/>
          </a:prstGeom>
          <a:noFill/>
        </p:spPr>
        <p:txBody>
          <a:bodyPr wrap="square" rtlCol="0">
            <a:spAutoFit/>
          </a:bodyPr>
          <a:lstStyle/>
          <a:p>
            <a:r>
              <a:rPr lang="zh-CN" altLang="en-US" dirty="0" smtClean="0"/>
              <a:t>医疗现状</a:t>
            </a:r>
            <a:endParaRPr lang="zh-CN" altLang="en-US" dirty="0"/>
          </a:p>
        </p:txBody>
      </p:sp>
      <p:pic>
        <p:nvPicPr>
          <p:cNvPr id="29"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59690" y="4003745"/>
            <a:ext cx="1042318" cy="605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左箭头 29"/>
          <p:cNvSpPr/>
          <p:nvPr/>
        </p:nvSpPr>
        <p:spPr bwMode="auto">
          <a:xfrm rot="3171638">
            <a:off x="6427228" y="3741141"/>
            <a:ext cx="275518" cy="122730"/>
          </a:xfrm>
          <a:prstGeom prst="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1" name="左箭头 30"/>
          <p:cNvSpPr/>
          <p:nvPr/>
        </p:nvSpPr>
        <p:spPr bwMode="auto">
          <a:xfrm rot="8712266">
            <a:off x="6909789" y="3423029"/>
            <a:ext cx="464459" cy="317002"/>
          </a:xfrm>
          <a:prstGeom prst="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2" name="左箭头 31"/>
          <p:cNvSpPr/>
          <p:nvPr/>
        </p:nvSpPr>
        <p:spPr bwMode="auto">
          <a:xfrm rot="5094898">
            <a:off x="2020911" y="3858206"/>
            <a:ext cx="323791" cy="375880"/>
          </a:xfrm>
          <a:prstGeom prst="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3" name="左箭头 32"/>
          <p:cNvSpPr/>
          <p:nvPr/>
        </p:nvSpPr>
        <p:spPr bwMode="auto">
          <a:xfrm rot="3171638">
            <a:off x="1802655" y="3091739"/>
            <a:ext cx="250763" cy="116829"/>
          </a:xfrm>
          <a:prstGeom prst="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35" name="Picture 7" descr="D:\毕设\pictrute\imagesCA1M51YD.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187273" y="2856339"/>
            <a:ext cx="341413" cy="34141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09727" y="3468368"/>
            <a:ext cx="182612" cy="36522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53490" y="3410501"/>
            <a:ext cx="182612" cy="36522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94974" y="2609481"/>
            <a:ext cx="182612" cy="36522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81460" y="2645066"/>
            <a:ext cx="182612" cy="36522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8518" y="2981948"/>
            <a:ext cx="182612" cy="3652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307367" y="4832844"/>
            <a:ext cx="1810236" cy="369332"/>
          </a:xfrm>
          <a:prstGeom prst="rect">
            <a:avLst/>
          </a:prstGeom>
          <a:noFill/>
        </p:spPr>
        <p:txBody>
          <a:bodyPr wrap="square" rtlCol="0">
            <a:spAutoFit/>
          </a:bodyPr>
          <a:lstStyle/>
          <a:p>
            <a:r>
              <a:rPr lang="zh-CN" altLang="en-US" dirty="0" smtClean="0"/>
              <a:t>理想医疗模式</a:t>
            </a:r>
            <a:endParaRPr lang="zh-CN" altLang="en-US" dirty="0"/>
          </a:p>
        </p:txBody>
      </p:sp>
      <p:sp>
        <p:nvSpPr>
          <p:cNvPr id="41" name="圆角矩形 40"/>
          <p:cNvSpPr/>
          <p:nvPr/>
        </p:nvSpPr>
        <p:spPr bwMode="auto">
          <a:xfrm>
            <a:off x="3703116" y="1696355"/>
            <a:ext cx="1512168" cy="3892885"/>
          </a:xfrm>
          <a:prstGeom prst="roundRect">
            <a:avLst/>
          </a:prstGeom>
          <a:solidFill>
            <a:schemeClr val="bg2">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6" name="TextBox 5"/>
          <p:cNvSpPr txBox="1"/>
          <p:nvPr/>
        </p:nvSpPr>
        <p:spPr>
          <a:xfrm>
            <a:off x="5643549" y="5310898"/>
            <a:ext cx="2875821" cy="923330"/>
          </a:xfrm>
          <a:prstGeom prst="rect">
            <a:avLst/>
          </a:prstGeom>
          <a:noFill/>
        </p:spPr>
        <p:txBody>
          <a:bodyPr wrap="square" rtlCol="0">
            <a:spAutoFit/>
          </a:bodyPr>
          <a:lstStyle>
            <a:defPPr>
              <a:defRPr lang="zh-CN"/>
            </a:defPPr>
          </a:lstStyle>
          <a:p>
            <a:r>
              <a:rPr lang="zh-CN" altLang="en-US" dirty="0"/>
              <a:t>大医院医疗负担过重，超负荷运作</a:t>
            </a:r>
            <a:r>
              <a:rPr lang="en-US" altLang="zh-CN" dirty="0"/>
              <a:t>,</a:t>
            </a:r>
            <a:r>
              <a:rPr lang="zh-CN" altLang="en-US" dirty="0"/>
              <a:t>社区医疗资源闲置浪费</a:t>
            </a:r>
          </a:p>
        </p:txBody>
      </p:sp>
      <p:sp>
        <p:nvSpPr>
          <p:cNvPr id="57347" name="TextBox 57346"/>
          <p:cNvSpPr txBox="1"/>
          <p:nvPr/>
        </p:nvSpPr>
        <p:spPr>
          <a:xfrm>
            <a:off x="846661" y="5333700"/>
            <a:ext cx="2789235" cy="923330"/>
          </a:xfrm>
          <a:prstGeom prst="rect">
            <a:avLst/>
          </a:prstGeom>
          <a:noFill/>
        </p:spPr>
        <p:txBody>
          <a:bodyPr wrap="square" rtlCol="0">
            <a:spAutoFit/>
          </a:bodyPr>
          <a:lstStyle/>
          <a:p>
            <a:r>
              <a:rPr lang="zh-CN" altLang="en-US" dirty="0" smtClean="0"/>
              <a:t>社区承担常见疾病的诊疗工作，中心医院专注于解决疑难杂症的诊疗问题</a:t>
            </a:r>
            <a:endParaRPr lang="zh-CN" altLang="en-US" dirty="0"/>
          </a:p>
        </p:txBody>
      </p:sp>
      <p:sp>
        <p:nvSpPr>
          <p:cNvPr id="3" name="TextBox 2"/>
          <p:cNvSpPr txBox="1"/>
          <p:nvPr/>
        </p:nvSpPr>
        <p:spPr>
          <a:xfrm>
            <a:off x="3756692" y="3998063"/>
            <a:ext cx="1458592" cy="738664"/>
          </a:xfrm>
          <a:prstGeom prst="rect">
            <a:avLst/>
          </a:prstGeom>
          <a:noFill/>
        </p:spPr>
        <p:txBody>
          <a:bodyPr wrap="square" rtlCol="0">
            <a:spAutoFit/>
          </a:bodyPr>
          <a:lstStyle/>
          <a:p>
            <a:r>
              <a:rPr lang="zh-CN" altLang="en-US" sz="1400" dirty="0" smtClean="0"/>
              <a:t>患者集中</a:t>
            </a:r>
            <a:r>
              <a:rPr lang="zh-CN" altLang="en-US" sz="1400" dirty="0"/>
              <a:t>于上级医院</a:t>
            </a:r>
            <a:r>
              <a:rPr lang="zh-CN" altLang="en-US" sz="1400" dirty="0" smtClean="0"/>
              <a:t>而没有向</a:t>
            </a:r>
            <a:r>
              <a:rPr lang="zh-CN" altLang="en-US" sz="1400" dirty="0"/>
              <a:t>基层合理分流</a:t>
            </a:r>
          </a:p>
        </p:txBody>
      </p:sp>
      <p:sp>
        <p:nvSpPr>
          <p:cNvPr id="7" name="燕尾形箭头 6"/>
          <p:cNvSpPr/>
          <p:nvPr/>
        </p:nvSpPr>
        <p:spPr bwMode="auto">
          <a:xfrm rot="5231516">
            <a:off x="4129443" y="3329610"/>
            <a:ext cx="578590" cy="278515"/>
          </a:xfrm>
          <a:prstGeom prst="notchedRightArrow">
            <a:avLst/>
          </a:prstGeom>
          <a:solidFill>
            <a:schemeClr val="accent2">
              <a:lumMod val="20000"/>
              <a:lumOff val="80000"/>
            </a:schemeClr>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42" name="TextBox 41"/>
          <p:cNvSpPr txBox="1"/>
          <p:nvPr/>
        </p:nvSpPr>
        <p:spPr>
          <a:xfrm>
            <a:off x="3897307" y="2544968"/>
            <a:ext cx="1152128" cy="738664"/>
          </a:xfrm>
          <a:prstGeom prst="rect">
            <a:avLst/>
          </a:prstGeom>
          <a:noFill/>
        </p:spPr>
        <p:txBody>
          <a:bodyPr wrap="square" rtlCol="0">
            <a:spAutoFit/>
          </a:bodyPr>
          <a:lstStyle/>
          <a:p>
            <a:r>
              <a:rPr lang="zh-CN" altLang="en-US" sz="1400" dirty="0" smtClean="0"/>
              <a:t>社区医疗诊疗水平低</a:t>
            </a:r>
            <a:endParaRPr lang="en-US" altLang="zh-CN" sz="1400" dirty="0" smtClean="0"/>
          </a:p>
          <a:p>
            <a:endParaRPr lang="en-US" altLang="zh-CN" sz="1400" dirty="0" smtClean="0"/>
          </a:p>
        </p:txBody>
      </p:sp>
    </p:spTree>
    <p:extLst>
      <p:ext uri="{BB962C8B-B14F-4D97-AF65-F5344CB8AC3E}">
        <p14:creationId xmlns:p14="http://schemas.microsoft.com/office/powerpoint/2010/main" val="321362985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40</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系统开发</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16" name="圆角矩形 15"/>
          <p:cNvSpPr/>
          <p:nvPr/>
        </p:nvSpPr>
        <p:spPr bwMode="auto">
          <a:xfrm>
            <a:off x="6193875" y="3604343"/>
            <a:ext cx="1173641" cy="70399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3" name="文本框 6"/>
          <p:cNvSpPr txBox="1"/>
          <p:nvPr/>
        </p:nvSpPr>
        <p:spPr>
          <a:xfrm>
            <a:off x="6316922" y="3657783"/>
            <a:ext cx="1207406" cy="646331"/>
          </a:xfrm>
          <a:prstGeom prst="rect">
            <a:avLst/>
          </a:prstGeom>
          <a:noFill/>
        </p:spPr>
        <p:txBody>
          <a:bodyPr wrap="square" rtlCol="0">
            <a:spAutoFit/>
          </a:bodyPr>
          <a:lstStyle/>
          <a:p>
            <a:r>
              <a:rPr lang="zh-CN" altLang="en-US" dirty="0" smtClean="0"/>
              <a:t>推理引</a:t>
            </a:r>
            <a:endParaRPr lang="en-US" altLang="zh-CN" dirty="0" smtClean="0"/>
          </a:p>
          <a:p>
            <a:r>
              <a:rPr lang="zh-CN" altLang="en-US" dirty="0" smtClean="0"/>
              <a:t>擎接口</a:t>
            </a:r>
            <a:endParaRPr lang="zh-CN" altLang="en-US" dirty="0"/>
          </a:p>
        </p:txBody>
      </p:sp>
      <p:sp>
        <p:nvSpPr>
          <p:cNvPr id="24" name="圆角矩形 23"/>
          <p:cNvSpPr/>
          <p:nvPr/>
        </p:nvSpPr>
        <p:spPr bwMode="auto">
          <a:xfrm>
            <a:off x="1619672" y="3587475"/>
            <a:ext cx="1161329" cy="716639"/>
          </a:xfrm>
          <a:prstGeom prst="roundRect">
            <a:avLst/>
          </a:prstGeom>
          <a:solidFill>
            <a:schemeClr val="accent3">
              <a:lumMod val="85000"/>
            </a:schemeClr>
          </a:solidFill>
          <a:ln w="9525" cap="flat" cmpd="sng" algn="ctr">
            <a:solidFill>
              <a:schemeClr val="accent3">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1" name="圆角矩形 30"/>
          <p:cNvSpPr/>
          <p:nvPr/>
        </p:nvSpPr>
        <p:spPr bwMode="auto">
          <a:xfrm>
            <a:off x="3995936" y="3571341"/>
            <a:ext cx="1296144" cy="73277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2" name="TextBox 31"/>
          <p:cNvSpPr txBox="1"/>
          <p:nvPr/>
        </p:nvSpPr>
        <p:spPr>
          <a:xfrm>
            <a:off x="1700881" y="3638097"/>
            <a:ext cx="1080120" cy="646331"/>
          </a:xfrm>
          <a:prstGeom prst="rect">
            <a:avLst/>
          </a:prstGeom>
          <a:noFill/>
        </p:spPr>
        <p:txBody>
          <a:bodyPr wrap="square" rtlCol="0">
            <a:spAutoFit/>
          </a:bodyPr>
          <a:lstStyle/>
          <a:p>
            <a:r>
              <a:rPr lang="zh-CN" altLang="en-US" dirty="0" smtClean="0"/>
              <a:t>问诊界面配置</a:t>
            </a:r>
            <a:endParaRPr lang="zh-CN" altLang="en-US" dirty="0"/>
          </a:p>
        </p:txBody>
      </p:sp>
      <p:sp>
        <p:nvSpPr>
          <p:cNvPr id="33" name="TextBox 32"/>
          <p:cNvSpPr txBox="1"/>
          <p:nvPr/>
        </p:nvSpPr>
        <p:spPr>
          <a:xfrm>
            <a:off x="4139952" y="3614561"/>
            <a:ext cx="1008112" cy="646331"/>
          </a:xfrm>
          <a:prstGeom prst="rect">
            <a:avLst/>
          </a:prstGeom>
          <a:noFill/>
        </p:spPr>
        <p:txBody>
          <a:bodyPr wrap="square" rtlCol="0">
            <a:spAutoFit/>
          </a:bodyPr>
          <a:lstStyle/>
          <a:p>
            <a:r>
              <a:rPr lang="zh-CN" altLang="en-US" dirty="0" smtClean="0"/>
              <a:t>数据交互模块</a:t>
            </a:r>
            <a:endParaRPr lang="zh-CN" altLang="en-US" dirty="0"/>
          </a:p>
        </p:txBody>
      </p:sp>
      <p:sp>
        <p:nvSpPr>
          <p:cNvPr id="35" name="圆角矩形 34"/>
          <p:cNvSpPr/>
          <p:nvPr/>
        </p:nvSpPr>
        <p:spPr bwMode="auto">
          <a:xfrm>
            <a:off x="1043608" y="4304114"/>
            <a:ext cx="7488832" cy="1213118"/>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6" name="TextBox 35"/>
          <p:cNvSpPr txBox="1"/>
          <p:nvPr/>
        </p:nvSpPr>
        <p:spPr>
          <a:xfrm>
            <a:off x="2610746" y="4703744"/>
            <a:ext cx="4146930" cy="461665"/>
          </a:xfrm>
          <a:prstGeom prst="rect">
            <a:avLst/>
          </a:prstGeom>
          <a:noFill/>
        </p:spPr>
        <p:txBody>
          <a:bodyPr wrap="square" rtlCol="0">
            <a:spAutoFit/>
          </a:bodyPr>
          <a:lstStyle/>
          <a:p>
            <a:r>
              <a:rPr lang="zh-CN" altLang="en-US" sz="2400" dirty="0" smtClean="0"/>
              <a:t>面向社区的疾病诊断系统框架</a:t>
            </a:r>
            <a:endParaRPr lang="zh-CN" altLang="en-US" sz="2400" dirty="0"/>
          </a:p>
        </p:txBody>
      </p:sp>
      <p:sp>
        <p:nvSpPr>
          <p:cNvPr id="37" name="AutoShape 4"/>
          <p:cNvSpPr>
            <a:spLocks noChangeArrowheads="1"/>
          </p:cNvSpPr>
          <p:nvPr/>
        </p:nvSpPr>
        <p:spPr bwMode="gray">
          <a:xfrm>
            <a:off x="2088123" y="2903093"/>
            <a:ext cx="4967751" cy="880925"/>
          </a:xfrm>
          <a:prstGeom prst="upArrow">
            <a:avLst>
              <a:gd name="adj1" fmla="val 86444"/>
              <a:gd name="adj2" fmla="val 20245"/>
            </a:avLst>
          </a:prstGeom>
          <a:gradFill flip="none" rotWithShape="1">
            <a:gsLst>
              <a:gs pos="0">
                <a:srgbClr val="AD83EB">
                  <a:alpha val="51999"/>
                </a:srgbClr>
              </a:gs>
              <a:gs pos="100000">
                <a:srgbClr val="003399">
                  <a:alpha val="0"/>
                </a:srgbClr>
              </a:gs>
            </a:gsLst>
            <a:lin ang="5400000" scaled="1"/>
            <a:tileRect/>
          </a:gradFill>
          <a:ln>
            <a:noFill/>
          </a:ln>
          <a:extLst/>
        </p:spPr>
        <p:txBody>
          <a:bodyPr wrap="none" anchor="ctr"/>
          <a:lstStyle/>
          <a:p>
            <a:endParaRPr lang="zh-CN" altLang="en-US" dirty="0">
              <a:latin typeface="Arial" charset="0"/>
            </a:endParaRPr>
          </a:p>
        </p:txBody>
      </p:sp>
      <p:pic>
        <p:nvPicPr>
          <p:cNvPr id="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79790" y="1489139"/>
            <a:ext cx="1984419" cy="1459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565171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41</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模块实现</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5" name="Picture 4"/>
          <p:cNvPicPr>
            <a:picLocks noChangeAspect="1" noChangeArrowheads="1"/>
          </p:cNvPicPr>
          <p:nvPr/>
        </p:nvPicPr>
        <p:blipFill>
          <a:blip r:embed="rId2" cstate="print"/>
          <a:srcRect/>
          <a:stretch>
            <a:fillRect/>
          </a:stretch>
        </p:blipFill>
        <p:spPr bwMode="auto">
          <a:xfrm>
            <a:off x="2304341" y="1416862"/>
            <a:ext cx="851946" cy="722318"/>
          </a:xfrm>
          <a:prstGeom prst="rect">
            <a:avLst/>
          </a:prstGeom>
          <a:noFill/>
          <a:ln w="9525">
            <a:noFill/>
            <a:miter lim="800000"/>
            <a:headEnd/>
            <a:tailEnd/>
          </a:ln>
          <a:effectLst>
            <a:outerShdw blurRad="63500" sx="106000" sy="106000" algn="ctr" rotWithShape="0">
              <a:prstClr val="black">
                <a:alpha val="40000"/>
              </a:prstClr>
            </a:outerShdw>
          </a:effectLst>
        </p:spPr>
      </p:pic>
      <p:pic>
        <p:nvPicPr>
          <p:cNvPr id="6" name="Picture 3"/>
          <p:cNvPicPr>
            <a:picLocks noChangeAspect="1" noChangeArrowheads="1"/>
          </p:cNvPicPr>
          <p:nvPr/>
        </p:nvPicPr>
        <p:blipFill>
          <a:blip r:embed="rId3" cstate="print"/>
          <a:srcRect/>
          <a:stretch>
            <a:fillRect/>
          </a:stretch>
        </p:blipFill>
        <p:spPr bwMode="auto">
          <a:xfrm>
            <a:off x="992747" y="1575614"/>
            <a:ext cx="761959" cy="777880"/>
          </a:xfrm>
          <a:prstGeom prst="rect">
            <a:avLst/>
          </a:prstGeom>
          <a:noFill/>
          <a:ln w="9525">
            <a:noFill/>
            <a:miter lim="800000"/>
            <a:headEnd/>
            <a:tailEnd/>
          </a:ln>
          <a:effectLst>
            <a:outerShdw blurRad="63500" sx="104000" sy="104000" algn="ctr" rotWithShape="0">
              <a:prstClr val="black">
                <a:alpha val="40000"/>
              </a:prstClr>
            </a:outerShdw>
          </a:effectLst>
        </p:spPr>
      </p:pic>
      <p:pic>
        <p:nvPicPr>
          <p:cNvPr id="7" name="Picture 2"/>
          <p:cNvPicPr>
            <a:picLocks noChangeAspect="1" noChangeArrowheads="1"/>
          </p:cNvPicPr>
          <p:nvPr/>
        </p:nvPicPr>
        <p:blipFill>
          <a:blip r:embed="rId4" cstate="print"/>
          <a:srcRect/>
          <a:stretch>
            <a:fillRect/>
          </a:stretch>
        </p:blipFill>
        <p:spPr bwMode="auto">
          <a:xfrm>
            <a:off x="1633971" y="1210486"/>
            <a:ext cx="755944" cy="1000132"/>
          </a:xfrm>
          <a:prstGeom prst="rect">
            <a:avLst/>
          </a:prstGeom>
          <a:noFill/>
          <a:ln w="9525">
            <a:noFill/>
            <a:miter lim="800000"/>
            <a:headEnd/>
            <a:tailEnd/>
          </a:ln>
          <a:effectLst>
            <a:outerShdw blurRad="63500" sx="105000" sy="105000" algn="ctr" rotWithShape="0">
              <a:prstClr val="black">
                <a:alpha val="40000"/>
              </a:prstClr>
            </a:outerShdw>
          </a:effectLst>
        </p:spPr>
      </p:pic>
      <p:sp>
        <p:nvSpPr>
          <p:cNvPr id="8" name="TextBox 7"/>
          <p:cNvSpPr txBox="1"/>
          <p:nvPr/>
        </p:nvSpPr>
        <p:spPr>
          <a:xfrm>
            <a:off x="2638053" y="2221254"/>
            <a:ext cx="280132" cy="369332"/>
          </a:xfrm>
          <a:prstGeom prst="rect">
            <a:avLst/>
          </a:prstGeom>
          <a:noFill/>
        </p:spPr>
        <p:txBody>
          <a:bodyPr wrap="square" rtlCol="0">
            <a:spAutoFit/>
          </a:bodyPr>
          <a:lstStyle/>
          <a:p>
            <a:r>
              <a:rPr lang="en-US" altLang="zh-CN" dirty="0" smtClean="0"/>
              <a:t>…</a:t>
            </a:r>
            <a:endParaRPr lang="zh-CN" altLang="en-US" dirty="0"/>
          </a:p>
        </p:txBody>
      </p:sp>
      <p:sp>
        <p:nvSpPr>
          <p:cNvPr id="9" name="矩形 8"/>
          <p:cNvSpPr/>
          <p:nvPr/>
        </p:nvSpPr>
        <p:spPr>
          <a:xfrm>
            <a:off x="1679780" y="2221254"/>
            <a:ext cx="885281" cy="369332"/>
          </a:xfrm>
          <a:prstGeom prst="rect">
            <a:avLst/>
          </a:prstGeom>
        </p:spPr>
        <p:txBody>
          <a:bodyPr wrap="square">
            <a:spAutoFit/>
          </a:bodyPr>
          <a:lstStyle/>
          <a:p>
            <a:r>
              <a:rPr lang="en-US" altLang="zh-CN" dirty="0" err="1" smtClean="0"/>
              <a:t>MoCA</a:t>
            </a:r>
            <a:endParaRPr lang="zh-CN" altLang="en-US" dirty="0"/>
          </a:p>
        </p:txBody>
      </p:sp>
      <p:sp>
        <p:nvSpPr>
          <p:cNvPr id="10" name="TextBox 9"/>
          <p:cNvSpPr txBox="1"/>
          <p:nvPr/>
        </p:nvSpPr>
        <p:spPr>
          <a:xfrm>
            <a:off x="2559484" y="1927574"/>
            <a:ext cx="1143008" cy="369332"/>
          </a:xfrm>
          <a:prstGeom prst="rect">
            <a:avLst/>
          </a:prstGeom>
          <a:noFill/>
        </p:spPr>
        <p:txBody>
          <a:bodyPr wrap="square" rtlCol="0">
            <a:spAutoFit/>
          </a:bodyPr>
          <a:lstStyle/>
          <a:p>
            <a:r>
              <a:rPr lang="en-US" dirty="0" smtClean="0"/>
              <a:t>ADAS-cog</a:t>
            </a:r>
            <a:endParaRPr lang="zh-CN" altLang="en-US" dirty="0"/>
          </a:p>
        </p:txBody>
      </p:sp>
      <p:sp>
        <p:nvSpPr>
          <p:cNvPr id="11" name="矩形 10"/>
          <p:cNvSpPr/>
          <p:nvPr/>
        </p:nvSpPr>
        <p:spPr>
          <a:xfrm>
            <a:off x="731970" y="2296906"/>
            <a:ext cx="797013" cy="369332"/>
          </a:xfrm>
          <a:prstGeom prst="rect">
            <a:avLst/>
          </a:prstGeom>
        </p:spPr>
        <p:txBody>
          <a:bodyPr wrap="none">
            <a:spAutoFit/>
          </a:bodyPr>
          <a:lstStyle/>
          <a:p>
            <a:r>
              <a:rPr lang="en-US" altLang="zh-CN" dirty="0" smtClean="0"/>
              <a:t>MMSE</a:t>
            </a:r>
            <a:endParaRPr lang="zh-CN" altLang="en-US" dirty="0"/>
          </a:p>
        </p:txBody>
      </p:sp>
      <p:sp>
        <p:nvSpPr>
          <p:cNvPr id="12" name="流程图: 磁盘 11"/>
          <p:cNvSpPr/>
          <p:nvPr/>
        </p:nvSpPr>
        <p:spPr>
          <a:xfrm>
            <a:off x="4657118" y="1363998"/>
            <a:ext cx="1643074" cy="857256"/>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smtClean="0"/>
              <a:t>Training dataset</a:t>
            </a:r>
            <a:endParaRPr lang="zh-CN" altLang="en-US" dirty="0"/>
          </a:p>
        </p:txBody>
      </p:sp>
      <p:sp>
        <p:nvSpPr>
          <p:cNvPr id="13" name="TextBox 12"/>
          <p:cNvSpPr txBox="1"/>
          <p:nvPr/>
        </p:nvSpPr>
        <p:spPr>
          <a:xfrm>
            <a:off x="6516216" y="1454855"/>
            <a:ext cx="1143008" cy="646331"/>
          </a:xfrm>
          <a:prstGeom prst="rect">
            <a:avLst/>
          </a:prstGeom>
          <a:noFill/>
        </p:spPr>
        <p:txBody>
          <a:bodyPr wrap="square" rtlCol="0">
            <a:spAutoFit/>
          </a:bodyPr>
          <a:lstStyle/>
          <a:p>
            <a:r>
              <a:rPr lang="en-US" altLang="zh-CN" sz="1200" dirty="0" smtClean="0"/>
              <a:t>145 Cases from Chinese PLA Hospital</a:t>
            </a:r>
            <a:endParaRPr lang="zh-CN" altLang="en-US" sz="1200" dirty="0"/>
          </a:p>
        </p:txBody>
      </p:sp>
      <p:sp>
        <p:nvSpPr>
          <p:cNvPr id="3" name="圆角矩形 2"/>
          <p:cNvSpPr/>
          <p:nvPr/>
        </p:nvSpPr>
        <p:spPr bwMode="auto">
          <a:xfrm>
            <a:off x="3297064" y="2836838"/>
            <a:ext cx="2549871" cy="1428682"/>
          </a:xfrm>
          <a:prstGeom prst="roundRect">
            <a:avLst/>
          </a:prstGeom>
          <a:solidFill>
            <a:schemeClr val="accent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4" name="TextBox 3"/>
          <p:cNvSpPr txBox="1"/>
          <p:nvPr/>
        </p:nvSpPr>
        <p:spPr>
          <a:xfrm>
            <a:off x="1889544" y="3276630"/>
            <a:ext cx="1497017" cy="400110"/>
          </a:xfrm>
          <a:prstGeom prst="rect">
            <a:avLst/>
          </a:prstGeom>
          <a:noFill/>
        </p:spPr>
        <p:txBody>
          <a:bodyPr wrap="square" rtlCol="0">
            <a:spAutoFit/>
          </a:bodyPr>
          <a:lstStyle/>
          <a:p>
            <a:r>
              <a:rPr lang="zh-CN" altLang="en-US" sz="2000" dirty="0" smtClean="0"/>
              <a:t>贝叶斯网络</a:t>
            </a:r>
            <a:endParaRPr lang="zh-CN" altLang="en-US" sz="2000" dirty="0"/>
          </a:p>
        </p:txBody>
      </p:sp>
      <p:sp>
        <p:nvSpPr>
          <p:cNvPr id="15" name="右大括号 14"/>
          <p:cNvSpPr/>
          <p:nvPr/>
        </p:nvSpPr>
        <p:spPr bwMode="auto">
          <a:xfrm rot="5400000">
            <a:off x="4474316" y="1169233"/>
            <a:ext cx="300649" cy="2803960"/>
          </a:xfrm>
          <a:prstGeom prst="rightBrace">
            <a:avLst/>
          </a:prstGeom>
          <a:solidFill>
            <a:schemeClr val="accent3">
              <a:lumMod val="95000"/>
            </a:schemeClr>
          </a:solidFill>
          <a:ln w="9525" cap="flat" cmpd="sng" algn="ctr">
            <a:solidFill>
              <a:schemeClr val="bg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8" name="下箭头 17"/>
          <p:cNvSpPr/>
          <p:nvPr/>
        </p:nvSpPr>
        <p:spPr>
          <a:xfrm>
            <a:off x="4172476" y="2578662"/>
            <a:ext cx="857256" cy="285752"/>
          </a:xfrm>
          <a:prstGeom prst="downArrow">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pic>
        <p:nvPicPr>
          <p:cNvPr id="19" name="Picture 3" descr="C:\Users\FGJ\AppData\Roaming\Tencent\Users\794460205\QQ\WinTemp\RichOle\CK)I2UB]C2PR4R`$AR`FCD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11026" y="3004561"/>
            <a:ext cx="2157298" cy="1093235"/>
          </a:xfrm>
          <a:prstGeom prst="rect">
            <a:avLst/>
          </a:prstGeom>
          <a:noFill/>
          <a:extLst>
            <a:ext uri="{909E8E84-426E-40DD-AFC4-6F175D3DCCD1}">
              <a14:hiddenFill xmlns:a14="http://schemas.microsoft.com/office/drawing/2010/main">
                <a:solidFill>
                  <a:srgbClr val="FFFFFF"/>
                </a:solidFill>
              </a14:hiddenFill>
            </a:ext>
          </a:extLst>
        </p:spPr>
      </p:pic>
      <p:sp>
        <p:nvSpPr>
          <p:cNvPr id="20" name="圆角矩形 19"/>
          <p:cNvSpPr/>
          <p:nvPr/>
        </p:nvSpPr>
        <p:spPr bwMode="auto">
          <a:xfrm>
            <a:off x="1093771" y="4797152"/>
            <a:ext cx="1296144" cy="73277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1" name="TextBox 20"/>
          <p:cNvSpPr txBox="1"/>
          <p:nvPr/>
        </p:nvSpPr>
        <p:spPr>
          <a:xfrm>
            <a:off x="1237787" y="4840372"/>
            <a:ext cx="1008112" cy="646331"/>
          </a:xfrm>
          <a:prstGeom prst="rect">
            <a:avLst/>
          </a:prstGeom>
          <a:noFill/>
        </p:spPr>
        <p:txBody>
          <a:bodyPr wrap="square" rtlCol="0">
            <a:spAutoFit/>
          </a:bodyPr>
          <a:lstStyle/>
          <a:p>
            <a:r>
              <a:rPr lang="zh-CN" altLang="en-US" dirty="0" smtClean="0"/>
              <a:t>数据交互模块</a:t>
            </a:r>
            <a:endParaRPr lang="zh-CN" altLang="en-US" dirty="0"/>
          </a:p>
        </p:txBody>
      </p:sp>
      <p:pic>
        <p:nvPicPr>
          <p:cNvPr id="22" name="Picture 4" descr="C:\Users\FGJ\AppData\Roaming\Tencent\Users\794460205\QQ\WinTemp\RichOle\%GIJRD_2S0T{9}X9HK`4ICI.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6262" y="4412089"/>
            <a:ext cx="1121346" cy="218453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5" descr="C:\Users\FGJ\AppData\Roaming\Tencent\Users\794460205\QQ\WinTemp\RichOle\GR6UQSU5V2GP~`D(OR6Y)N4.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62639" y="4389752"/>
            <a:ext cx="1393170" cy="2206870"/>
          </a:xfrm>
          <a:prstGeom prst="rect">
            <a:avLst/>
          </a:prstGeom>
          <a:noFill/>
          <a:extLst>
            <a:ext uri="{909E8E84-426E-40DD-AFC4-6F175D3DCCD1}">
              <a14:hiddenFill xmlns:a14="http://schemas.microsoft.com/office/drawing/2010/main">
                <a:solidFill>
                  <a:srgbClr val="FFFFFF"/>
                </a:solidFill>
              </a14:hiddenFill>
            </a:ext>
          </a:extLst>
        </p:spPr>
      </p:pic>
      <p:sp>
        <p:nvSpPr>
          <p:cNvPr id="24" name="矩形 23"/>
          <p:cNvSpPr/>
          <p:nvPr/>
        </p:nvSpPr>
        <p:spPr>
          <a:xfrm>
            <a:off x="2746387" y="4846856"/>
            <a:ext cx="2659364" cy="646331"/>
          </a:xfrm>
          <a:prstGeom prst="rect">
            <a:avLst/>
          </a:prstGeom>
        </p:spPr>
        <p:txBody>
          <a:bodyPr wrap="square">
            <a:spAutoFit/>
          </a:bodyPr>
          <a:lstStyle/>
          <a:p>
            <a:r>
              <a:rPr lang="en-US" altLang="zh-CN" dirty="0" err="1">
                <a:latin typeface="+mn-ea"/>
              </a:rPr>
              <a:t>GetInputIntoJson</a:t>
            </a:r>
            <a:r>
              <a:rPr lang="en-US" altLang="zh-CN" dirty="0">
                <a:latin typeface="+mn-ea"/>
              </a:rPr>
              <a:t>()</a:t>
            </a:r>
            <a:r>
              <a:rPr lang="zh-CN" altLang="en-US" dirty="0">
                <a:latin typeface="+mn-ea"/>
              </a:rPr>
              <a:t> </a:t>
            </a:r>
            <a:endParaRPr lang="en-US" altLang="zh-CN" dirty="0" smtClean="0">
              <a:latin typeface="+mn-ea"/>
            </a:endParaRPr>
          </a:p>
          <a:p>
            <a:r>
              <a:rPr lang="en-US" altLang="zh-CN" dirty="0" err="1" smtClean="0">
                <a:latin typeface="+mn-ea"/>
              </a:rPr>
              <a:t>GetoutputFromJson</a:t>
            </a:r>
            <a:r>
              <a:rPr lang="en-US" altLang="zh-CN" dirty="0">
                <a:latin typeface="+mn-ea"/>
              </a:rPr>
              <a:t>()</a:t>
            </a:r>
            <a:endParaRPr lang="zh-CN" altLang="en-US" dirty="0">
              <a:latin typeface="+mn-ea"/>
            </a:endParaRPr>
          </a:p>
        </p:txBody>
      </p:sp>
      <p:sp>
        <p:nvSpPr>
          <p:cNvPr id="25" name="左大括号 24"/>
          <p:cNvSpPr/>
          <p:nvPr/>
        </p:nvSpPr>
        <p:spPr bwMode="auto">
          <a:xfrm>
            <a:off x="2418437" y="4985355"/>
            <a:ext cx="293248" cy="369332"/>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4" name="TextBox 13"/>
          <p:cNvSpPr txBox="1"/>
          <p:nvPr/>
        </p:nvSpPr>
        <p:spPr>
          <a:xfrm>
            <a:off x="6408790" y="5160593"/>
            <a:ext cx="571504" cy="369332"/>
          </a:xfrm>
          <a:prstGeom prst="rect">
            <a:avLst/>
          </a:prstGeom>
          <a:noFill/>
        </p:spPr>
        <p:txBody>
          <a:bodyPr wrap="square" rtlCol="0">
            <a:spAutoFit/>
          </a:bodyPr>
          <a:lstStyle/>
          <a:p>
            <a:r>
              <a:rPr lang="en-US" altLang="zh-CN" dirty="0" smtClean="0"/>
              <a:t>…</a:t>
            </a:r>
            <a:endParaRPr lang="zh-CN" altLang="en-US" dirty="0"/>
          </a:p>
        </p:txBody>
      </p:sp>
      <p:sp>
        <p:nvSpPr>
          <p:cNvPr id="26" name="下箭头 25"/>
          <p:cNvSpPr/>
          <p:nvPr/>
        </p:nvSpPr>
        <p:spPr>
          <a:xfrm rot="16200000">
            <a:off x="5597993" y="3408302"/>
            <a:ext cx="857256" cy="285752"/>
          </a:xfrm>
          <a:prstGeom prst="downArrow">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27" name="圆角矩形 26"/>
          <p:cNvSpPr/>
          <p:nvPr/>
        </p:nvSpPr>
        <p:spPr bwMode="auto">
          <a:xfrm>
            <a:off x="6283406" y="3199180"/>
            <a:ext cx="1173641" cy="70399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8" name="文本框 6"/>
          <p:cNvSpPr txBox="1"/>
          <p:nvPr/>
        </p:nvSpPr>
        <p:spPr>
          <a:xfrm>
            <a:off x="6406453" y="3252620"/>
            <a:ext cx="1207406" cy="646331"/>
          </a:xfrm>
          <a:prstGeom prst="rect">
            <a:avLst/>
          </a:prstGeom>
          <a:noFill/>
        </p:spPr>
        <p:txBody>
          <a:bodyPr wrap="square" rtlCol="0">
            <a:spAutoFit/>
          </a:bodyPr>
          <a:lstStyle/>
          <a:p>
            <a:r>
              <a:rPr lang="zh-CN" altLang="en-US" dirty="0" smtClean="0"/>
              <a:t>推理引</a:t>
            </a:r>
            <a:endParaRPr lang="en-US" altLang="zh-CN" dirty="0" smtClean="0"/>
          </a:p>
          <a:p>
            <a:r>
              <a:rPr lang="zh-CN" altLang="en-US" dirty="0" smtClean="0"/>
              <a:t>擎接口</a:t>
            </a:r>
            <a:endParaRPr lang="zh-CN" altLang="en-US" dirty="0"/>
          </a:p>
        </p:txBody>
      </p:sp>
    </p:spTree>
    <p:extLst>
      <p:ext uri="{BB962C8B-B14F-4D97-AF65-F5344CB8AC3E}">
        <p14:creationId xmlns:p14="http://schemas.microsoft.com/office/powerpoint/2010/main" val="196654511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42</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系统实现</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9432" y="1899147"/>
            <a:ext cx="2448272"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4280" y="1869179"/>
            <a:ext cx="2231968" cy="179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descr="D:\basic tool\QQ\文档\794460205\FileRecv\网站截图\既往目前疾病.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65780" y="1844824"/>
            <a:ext cx="2344820" cy="181250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basic tool\QQ\文档\794460205\FileRecv\网站截图\CDR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71068" y="4124161"/>
            <a:ext cx="2236832" cy="2016879"/>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9432" y="4120939"/>
            <a:ext cx="2326564" cy="1970923"/>
          </a:xfrm>
          <a:prstGeom prst="rect">
            <a:avLst/>
          </a:prstGeom>
        </p:spPr>
      </p:pic>
      <p:sp>
        <p:nvSpPr>
          <p:cNvPr id="11" name="右箭头 3"/>
          <p:cNvSpPr/>
          <p:nvPr/>
        </p:nvSpPr>
        <p:spPr bwMode="auto">
          <a:xfrm>
            <a:off x="3127704" y="2393629"/>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 name="右箭头 3"/>
          <p:cNvSpPr/>
          <p:nvPr/>
        </p:nvSpPr>
        <p:spPr bwMode="auto">
          <a:xfrm>
            <a:off x="5833770" y="2393629"/>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5" name="右箭头 3"/>
          <p:cNvSpPr/>
          <p:nvPr/>
        </p:nvSpPr>
        <p:spPr bwMode="auto">
          <a:xfrm flipH="1">
            <a:off x="3020598" y="5010410"/>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6" name="右箭头 3"/>
          <p:cNvSpPr/>
          <p:nvPr/>
        </p:nvSpPr>
        <p:spPr bwMode="auto">
          <a:xfrm flipH="1">
            <a:off x="5749884" y="4979598"/>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17" name="Picture 3" descr="D:\basic tool\QQ\文档\794460205\FileRecv\网站截图\MMS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75806" y="4120940"/>
            <a:ext cx="2410765" cy="1970923"/>
          </a:xfrm>
          <a:prstGeom prst="rect">
            <a:avLst/>
          </a:prstGeom>
          <a:noFill/>
          <a:extLst>
            <a:ext uri="{909E8E84-426E-40DD-AFC4-6F175D3DCCD1}">
              <a14:hiddenFill xmlns:a14="http://schemas.microsoft.com/office/drawing/2010/main">
                <a:solidFill>
                  <a:srgbClr val="FFFFFF"/>
                </a:solidFill>
              </a14:hiddenFill>
            </a:ext>
          </a:extLst>
        </p:spPr>
      </p:pic>
      <p:sp>
        <p:nvSpPr>
          <p:cNvPr id="18" name="右箭头 3"/>
          <p:cNvSpPr/>
          <p:nvPr/>
        </p:nvSpPr>
        <p:spPr bwMode="auto">
          <a:xfrm rot="5400000">
            <a:off x="7965166" y="3662406"/>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406839160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43</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系统评估与更新</a:t>
            </a:r>
            <a:endParaRPr lang="zh-CN" altLang="en-US" sz="2800" b="1" dirty="0">
              <a:solidFill>
                <a:srgbClr val="FFFFFF"/>
              </a:solidFill>
              <a:latin typeface="Times New Roman" pitchFamily="18" charset="0"/>
              <a:ea typeface="黑体" pitchFamily="49" charset="-122"/>
              <a:cs typeface="Times New Roman" pitchFamily="18"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3574151405"/>
              </p:ext>
            </p:extLst>
          </p:nvPr>
        </p:nvGraphicFramePr>
        <p:xfrm>
          <a:off x="1348099" y="2204864"/>
          <a:ext cx="2271338" cy="675640"/>
        </p:xfrm>
        <a:graphic>
          <a:graphicData uri="http://schemas.openxmlformats.org/drawingml/2006/table">
            <a:tbl>
              <a:tblPr>
                <a:tableStyleId>{35758FB7-9AC5-4552-8A53-C91805E547FA}</a:tableStyleId>
              </a:tblPr>
              <a:tblGrid>
                <a:gridCol w="1135669"/>
                <a:gridCol w="1135669"/>
              </a:tblGrid>
              <a:tr h="135534">
                <a:tc>
                  <a:txBody>
                    <a:bodyPr/>
                    <a:lstStyle/>
                    <a:p>
                      <a:r>
                        <a:rPr lang="zh-CN" altLang="en-US" sz="1400" b="1" dirty="0" smtClean="0"/>
                        <a:t>灵敏性</a:t>
                      </a:r>
                      <a:endParaRPr lang="zh-CN" altLang="en-US" sz="1400" b="1" dirty="0"/>
                    </a:p>
                  </a:txBody>
                  <a:tcPr/>
                </a:tc>
                <a:tc>
                  <a:txBody>
                    <a:bodyPr/>
                    <a:lstStyle/>
                    <a:p>
                      <a:r>
                        <a:rPr lang="zh-CN" altLang="en-US" sz="1400" b="1" dirty="0" smtClean="0"/>
                        <a:t>特异性</a:t>
                      </a:r>
                      <a:endParaRPr lang="zh-CN" altLang="en-US" sz="1400" b="1" dirty="0"/>
                    </a:p>
                  </a:txBody>
                  <a:tcPr/>
                </a:tc>
              </a:tr>
              <a:tr h="370840">
                <a:tc>
                  <a:txBody>
                    <a:bodyPr/>
                    <a:lstStyle/>
                    <a:p>
                      <a:r>
                        <a:rPr lang="en-US" altLang="zh-CN" sz="1400" dirty="0" smtClean="0"/>
                        <a:t>81.40%</a:t>
                      </a:r>
                      <a:endParaRPr lang="zh-CN" altLang="en-US" sz="1400" dirty="0"/>
                    </a:p>
                  </a:txBody>
                  <a:tcPr/>
                </a:tc>
                <a:tc>
                  <a:txBody>
                    <a:bodyPr/>
                    <a:lstStyle/>
                    <a:p>
                      <a:r>
                        <a:rPr lang="en-US" altLang="zh-CN" sz="1400" dirty="0" smtClean="0"/>
                        <a:t>91.40%</a:t>
                      </a:r>
                      <a:endParaRPr lang="zh-CN" altLang="en-US" sz="1400" dirty="0"/>
                    </a:p>
                  </a:txBody>
                  <a:tcPr/>
                </a:tc>
              </a:tr>
            </a:tbl>
          </a:graphicData>
        </a:graphic>
      </p:graphicFrame>
      <p:sp>
        <p:nvSpPr>
          <p:cNvPr id="5" name="TextBox 4"/>
          <p:cNvSpPr txBox="1"/>
          <p:nvPr/>
        </p:nvSpPr>
        <p:spPr>
          <a:xfrm>
            <a:off x="507752" y="1196752"/>
            <a:ext cx="7920880" cy="646331"/>
          </a:xfrm>
          <a:prstGeom prst="rect">
            <a:avLst/>
          </a:prstGeom>
          <a:noFill/>
        </p:spPr>
        <p:txBody>
          <a:bodyPr wrap="square" rtlCol="0">
            <a:spAutoFit/>
          </a:bodyPr>
          <a:lstStyle/>
          <a:p>
            <a:r>
              <a:rPr lang="zh-CN" altLang="en-US" dirty="0"/>
              <a:t>系统</a:t>
            </a:r>
            <a:r>
              <a:rPr lang="zh-CN" altLang="en-US" dirty="0" smtClean="0"/>
              <a:t>评估结果如下，根据评估进行分析研究后已得到准确率接近但简化输入参数的贝叶斯网络，下一步根据此结果将对于系统进行更新</a:t>
            </a:r>
            <a:endParaRPr lang="zh-CN" altLang="en-US" dirty="0"/>
          </a:p>
        </p:txBody>
      </p:sp>
      <p:graphicFrame>
        <p:nvGraphicFramePr>
          <p:cNvPr id="19" name="图示 18"/>
          <p:cNvGraphicFramePr/>
          <p:nvPr>
            <p:extLst>
              <p:ext uri="{D42A27DB-BD31-4B8C-83A1-F6EECF244321}">
                <p14:modId xmlns:p14="http://schemas.microsoft.com/office/powerpoint/2010/main" val="2368597446"/>
              </p:ext>
            </p:extLst>
          </p:nvPr>
        </p:nvGraphicFramePr>
        <p:xfrm>
          <a:off x="827584" y="3076012"/>
          <a:ext cx="5057360" cy="30610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0" name="TextBox 19"/>
          <p:cNvSpPr txBox="1"/>
          <p:nvPr/>
        </p:nvSpPr>
        <p:spPr>
          <a:xfrm>
            <a:off x="1043608" y="4144791"/>
            <a:ext cx="1440160" cy="923330"/>
          </a:xfrm>
          <a:prstGeom prst="rect">
            <a:avLst/>
          </a:prstGeom>
          <a:noFill/>
        </p:spPr>
        <p:txBody>
          <a:bodyPr wrap="square" rtlCol="0">
            <a:spAutoFit/>
          </a:bodyPr>
          <a:lstStyle/>
          <a:p>
            <a:r>
              <a:rPr lang="zh-CN" altLang="en-US" dirty="0" smtClean="0"/>
              <a:t>推理方法更新，更新推理引擎接口</a:t>
            </a:r>
            <a:endParaRPr lang="zh-CN" altLang="en-US" dirty="0"/>
          </a:p>
        </p:txBody>
      </p:sp>
      <p:sp>
        <p:nvSpPr>
          <p:cNvPr id="21" name="TextBox 20"/>
          <p:cNvSpPr txBox="1"/>
          <p:nvPr/>
        </p:nvSpPr>
        <p:spPr>
          <a:xfrm>
            <a:off x="4355976" y="4124293"/>
            <a:ext cx="1257846" cy="923330"/>
          </a:xfrm>
          <a:prstGeom prst="rect">
            <a:avLst/>
          </a:prstGeom>
          <a:noFill/>
        </p:spPr>
        <p:txBody>
          <a:bodyPr wrap="square" rtlCol="0">
            <a:spAutoFit/>
          </a:bodyPr>
          <a:lstStyle/>
          <a:p>
            <a:r>
              <a:rPr lang="zh-CN" altLang="en-US" dirty="0" smtClean="0"/>
              <a:t>更新界面组件的模板文件</a:t>
            </a:r>
            <a:endParaRPr lang="zh-CN" altLang="en-US" dirty="0"/>
          </a:p>
        </p:txBody>
      </p:sp>
      <p:sp>
        <p:nvSpPr>
          <p:cNvPr id="22" name="TextBox 21"/>
          <p:cNvSpPr txBox="1"/>
          <p:nvPr/>
        </p:nvSpPr>
        <p:spPr>
          <a:xfrm>
            <a:off x="2771800" y="4283290"/>
            <a:ext cx="1114792" cy="646331"/>
          </a:xfrm>
          <a:prstGeom prst="rect">
            <a:avLst/>
          </a:prstGeom>
          <a:noFill/>
        </p:spPr>
        <p:txBody>
          <a:bodyPr wrap="square" rtlCol="0">
            <a:spAutoFit/>
          </a:bodyPr>
          <a:lstStyle/>
          <a:p>
            <a:r>
              <a:rPr lang="zh-CN" altLang="en-US" dirty="0" smtClean="0"/>
              <a:t>数据交互模块实现</a:t>
            </a:r>
            <a:endParaRPr lang="zh-CN" altLang="en-US" dirty="0"/>
          </a:p>
        </p:txBody>
      </p:sp>
      <p:pic>
        <p:nvPicPr>
          <p:cNvPr id="10"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66993" y="3573016"/>
            <a:ext cx="2448272"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876256" y="5517232"/>
            <a:ext cx="936104" cy="369332"/>
          </a:xfrm>
          <a:prstGeom prst="rect">
            <a:avLst/>
          </a:prstGeom>
          <a:noFill/>
        </p:spPr>
        <p:txBody>
          <a:bodyPr wrap="square" rtlCol="0">
            <a:spAutoFit/>
          </a:bodyPr>
          <a:lstStyle/>
          <a:p>
            <a:r>
              <a:rPr lang="zh-CN" altLang="en-US" dirty="0" smtClean="0"/>
              <a:t>新系统</a:t>
            </a:r>
            <a:endParaRPr lang="zh-CN" altLang="en-US" dirty="0"/>
          </a:p>
        </p:txBody>
      </p:sp>
    </p:spTree>
    <p:extLst>
      <p:ext uri="{BB962C8B-B14F-4D97-AF65-F5344CB8AC3E}">
        <p14:creationId xmlns:p14="http://schemas.microsoft.com/office/powerpoint/2010/main" val="54891496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论文提纲</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44</a:t>
            </a:fld>
            <a:endParaRPr lang="en-US" altLang="zh-CN" smtClean="0">
              <a:solidFill>
                <a:srgbClr val="000000"/>
              </a:solidFill>
              <a:latin typeface="Arial" charset="0"/>
            </a:endParaRPr>
          </a:p>
        </p:txBody>
      </p:sp>
      <p:sp>
        <p:nvSpPr>
          <p:cNvPr id="40" name="矩形 39"/>
          <p:cNvSpPr/>
          <p:nvPr/>
        </p:nvSpPr>
        <p:spPr bwMode="auto">
          <a:xfrm>
            <a:off x="3498850" y="1866999"/>
            <a:ext cx="4883150" cy="428625"/>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grpSp>
        <p:nvGrpSpPr>
          <p:cNvPr id="41" name="Group 4"/>
          <p:cNvGrpSpPr>
            <a:grpSpLocks/>
          </p:cNvGrpSpPr>
          <p:nvPr/>
        </p:nvGrpSpPr>
        <p:grpSpPr bwMode="auto">
          <a:xfrm>
            <a:off x="3176588" y="4103786"/>
            <a:ext cx="5205412" cy="571500"/>
            <a:chOff x="3176558" y="3957654"/>
            <a:chExt cx="5205442" cy="571504"/>
          </a:xfrm>
          <a:solidFill>
            <a:schemeClr val="bg2">
              <a:lumMod val="20000"/>
              <a:lumOff val="80000"/>
            </a:schemeClr>
          </a:solidFill>
        </p:grpSpPr>
        <p:sp>
          <p:nvSpPr>
            <p:cNvPr id="42" name="矩形 41"/>
            <p:cNvSpPr/>
            <p:nvPr/>
          </p:nvSpPr>
          <p:spPr bwMode="auto">
            <a:xfrm>
              <a:off x="3475010" y="4029093"/>
              <a:ext cx="4906990"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43" name="TextBox 39"/>
            <p:cNvSpPr txBox="1">
              <a:spLocks noChangeArrowheads="1"/>
            </p:cNvSpPr>
            <p:nvPr/>
          </p:nvSpPr>
          <p:spPr bwMode="auto">
            <a:xfrm>
              <a:off x="3733800" y="4059283"/>
              <a:ext cx="4622800"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老年痴呆症决策支持系统开发与评估</a:t>
              </a:r>
              <a:endParaRPr kumimoji="1" lang="en-US" altLang="zh-CN" b="1" dirty="0">
                <a:solidFill>
                  <a:srgbClr val="000000"/>
                </a:solidFill>
                <a:latin typeface="黑体" pitchFamily="49" charset="-122"/>
                <a:ea typeface="黑体" pitchFamily="49" charset="-122"/>
              </a:endParaRPr>
            </a:p>
          </p:txBody>
        </p:sp>
        <p:sp>
          <p:nvSpPr>
            <p:cNvPr id="44" name="菱形 43"/>
            <p:cNvSpPr/>
            <p:nvPr/>
          </p:nvSpPr>
          <p:spPr bwMode="auto">
            <a:xfrm>
              <a:off x="3176558" y="3957654"/>
              <a:ext cx="571504" cy="571504"/>
            </a:xfrm>
            <a:prstGeom prst="diamond">
              <a:avLst/>
            </a:prstGeom>
            <a:solidFill>
              <a:schemeClr val="accent1">
                <a:lumMod val="90000"/>
              </a:schemeClr>
            </a:solidFill>
            <a:ln>
              <a:solidFill>
                <a:schemeClr val="accent1">
                  <a:lumMod val="90000"/>
                </a:schemeClr>
              </a:solid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45" name="Group 2"/>
          <p:cNvGrpSpPr>
            <a:grpSpLocks/>
          </p:cNvGrpSpPr>
          <p:nvPr/>
        </p:nvGrpSpPr>
        <p:grpSpPr bwMode="auto">
          <a:xfrm>
            <a:off x="3176588" y="2565499"/>
            <a:ext cx="5205412" cy="571500"/>
            <a:chOff x="3176558" y="2386018"/>
            <a:chExt cx="5205442" cy="571504"/>
          </a:xfrm>
          <a:solidFill>
            <a:schemeClr val="bg2">
              <a:lumMod val="20000"/>
              <a:lumOff val="80000"/>
            </a:schemeClr>
          </a:solidFill>
        </p:grpSpPr>
        <p:sp>
          <p:nvSpPr>
            <p:cNvPr id="46" name="矩形 45"/>
            <p:cNvSpPr/>
            <p:nvPr/>
          </p:nvSpPr>
          <p:spPr bwMode="auto">
            <a:xfrm>
              <a:off x="3498822" y="2457455"/>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47" name="菱形 46"/>
            <p:cNvSpPr/>
            <p:nvPr/>
          </p:nvSpPr>
          <p:spPr bwMode="auto">
            <a:xfrm>
              <a:off x="3176558" y="2386018"/>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48" name="TextBox 36"/>
            <p:cNvSpPr txBox="1">
              <a:spLocks noChangeArrowheads="1"/>
            </p:cNvSpPr>
            <p:nvPr/>
          </p:nvSpPr>
          <p:spPr bwMode="auto">
            <a:xfrm>
              <a:off x="3733800" y="2487657"/>
              <a:ext cx="4366590" cy="3693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系统框架设计</a:t>
              </a:r>
              <a:endParaRPr kumimoji="1" lang="en-US" altLang="zh-CN" b="1" dirty="0">
                <a:solidFill>
                  <a:srgbClr val="000000"/>
                </a:solidFill>
                <a:latin typeface="黑体" pitchFamily="49" charset="-122"/>
                <a:ea typeface="黑体" pitchFamily="49" charset="-122"/>
              </a:endParaRPr>
            </a:p>
          </p:txBody>
        </p:sp>
      </p:grpSp>
      <p:grpSp>
        <p:nvGrpSpPr>
          <p:cNvPr id="49" name="Group 3"/>
          <p:cNvGrpSpPr>
            <a:grpSpLocks/>
          </p:cNvGrpSpPr>
          <p:nvPr/>
        </p:nvGrpSpPr>
        <p:grpSpPr bwMode="auto">
          <a:xfrm>
            <a:off x="3176588" y="3335435"/>
            <a:ext cx="5205412" cy="571500"/>
            <a:chOff x="3176558" y="3171836"/>
            <a:chExt cx="5205442" cy="571504"/>
          </a:xfrm>
          <a:solidFill>
            <a:schemeClr val="bg2">
              <a:lumMod val="20000"/>
              <a:lumOff val="80000"/>
            </a:schemeClr>
          </a:solidFill>
        </p:grpSpPr>
        <p:sp>
          <p:nvSpPr>
            <p:cNvPr id="50" name="矩形 49"/>
            <p:cNvSpPr/>
            <p:nvPr/>
          </p:nvSpPr>
          <p:spPr bwMode="auto">
            <a:xfrm>
              <a:off x="3498822" y="3243276"/>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1" name="菱形 50"/>
            <p:cNvSpPr/>
            <p:nvPr/>
          </p:nvSpPr>
          <p:spPr bwMode="auto">
            <a:xfrm>
              <a:off x="3176558" y="3171836"/>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52" name="TextBox 37"/>
            <p:cNvSpPr txBox="1">
              <a:spLocks noChangeArrowheads="1"/>
            </p:cNvSpPr>
            <p:nvPr/>
          </p:nvSpPr>
          <p:spPr bwMode="auto">
            <a:xfrm>
              <a:off x="3733800" y="3298871"/>
              <a:ext cx="4622799"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头痛决策支持系统开发与评估</a:t>
              </a:r>
            </a:p>
          </p:txBody>
        </p:sp>
      </p:grpSp>
      <p:sp>
        <p:nvSpPr>
          <p:cNvPr id="53"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54" name="Group 5"/>
          <p:cNvGrpSpPr>
            <a:grpSpLocks/>
          </p:cNvGrpSpPr>
          <p:nvPr/>
        </p:nvGrpSpPr>
        <p:grpSpPr bwMode="auto">
          <a:xfrm>
            <a:off x="3176588" y="4873724"/>
            <a:ext cx="5205412" cy="571500"/>
            <a:chOff x="3176558" y="4724400"/>
            <a:chExt cx="5205442" cy="571504"/>
          </a:xfrm>
          <a:solidFill>
            <a:schemeClr val="accent1">
              <a:lumMod val="90000"/>
            </a:schemeClr>
          </a:solidFill>
        </p:grpSpPr>
        <p:sp>
          <p:nvSpPr>
            <p:cNvPr id="55" name="矩形 32"/>
            <p:cNvSpPr/>
            <p:nvPr/>
          </p:nvSpPr>
          <p:spPr bwMode="auto">
            <a:xfrm>
              <a:off x="3475010" y="4795837"/>
              <a:ext cx="4906990"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6" name="TextBox 39"/>
            <p:cNvSpPr txBox="1">
              <a:spLocks noChangeArrowheads="1"/>
            </p:cNvSpPr>
            <p:nvPr/>
          </p:nvSpPr>
          <p:spPr bwMode="auto">
            <a:xfrm>
              <a:off x="3733800" y="4826029"/>
              <a:ext cx="4622800"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57" name="菱形 31"/>
            <p:cNvSpPr/>
            <p:nvPr/>
          </p:nvSpPr>
          <p:spPr bwMode="auto">
            <a:xfrm>
              <a:off x="3176558" y="4724400"/>
              <a:ext cx="571504" cy="571504"/>
            </a:xfrm>
            <a:prstGeom prst="diamond">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58" name="菱形 57"/>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419382180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45</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总结</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3" name="TextBox 2"/>
          <p:cNvSpPr txBox="1"/>
          <p:nvPr/>
        </p:nvSpPr>
        <p:spPr>
          <a:xfrm>
            <a:off x="611560" y="1844824"/>
            <a:ext cx="7625176" cy="2585323"/>
          </a:xfrm>
          <a:prstGeom prst="rect">
            <a:avLst/>
          </a:prstGeom>
          <a:noFill/>
        </p:spPr>
        <p:txBody>
          <a:bodyPr wrap="square" rtlCol="0">
            <a:spAutoFit/>
          </a:bodyPr>
          <a:lstStyle/>
          <a:p>
            <a:pPr>
              <a:lnSpc>
                <a:spcPct val="150000"/>
              </a:lnSpc>
            </a:pPr>
            <a:r>
              <a:rPr lang="en-US" altLang="zh-CN" dirty="0" smtClean="0"/>
              <a:t>1.</a:t>
            </a:r>
            <a:r>
              <a:rPr lang="zh-CN" altLang="en-US" dirty="0" smtClean="0"/>
              <a:t>针对目前社区医疗的诊疗水平低下的问题，分析社区医疗涉及的三个群体</a:t>
            </a:r>
            <a:r>
              <a:rPr lang="en-US" altLang="zh-CN" dirty="0" smtClean="0"/>
              <a:t>—</a:t>
            </a:r>
            <a:r>
              <a:rPr lang="zh-CN" altLang="en-US" dirty="0" smtClean="0"/>
              <a:t>患者、社区医生、领域专家的需求，提出满足社区医疗需求的临床决策服务模式，以面向社区的疾病诊断决策支持系统为研究目标，分析系统需要解决的问题，并设计系统基础框架</a:t>
            </a:r>
            <a:endParaRPr lang="en-US" altLang="zh-CN" dirty="0" smtClean="0"/>
          </a:p>
          <a:p>
            <a:pPr>
              <a:lnSpc>
                <a:spcPct val="150000"/>
              </a:lnSpc>
            </a:pPr>
            <a:r>
              <a:rPr lang="en-US" altLang="zh-CN" dirty="0" smtClean="0"/>
              <a:t>2.</a:t>
            </a:r>
            <a:r>
              <a:rPr lang="zh-CN" altLang="en-US" dirty="0" smtClean="0"/>
              <a:t>以头痛诊断决策支持系统和老年痴呆症诊断决策支持系统为例，基于框架完成了系统的开发工作，并经过临床评估进入试用推广阶段</a:t>
            </a:r>
            <a:endParaRPr lang="zh-CN" altLang="en-US" dirty="0"/>
          </a:p>
        </p:txBody>
      </p:sp>
    </p:spTree>
    <p:extLst>
      <p:ext uri="{BB962C8B-B14F-4D97-AF65-F5344CB8AC3E}">
        <p14:creationId xmlns:p14="http://schemas.microsoft.com/office/powerpoint/2010/main" val="363293482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46</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讨论与展望</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TextBox 1"/>
          <p:cNvSpPr txBox="1"/>
          <p:nvPr/>
        </p:nvSpPr>
        <p:spPr>
          <a:xfrm>
            <a:off x="611560" y="1772816"/>
            <a:ext cx="7452751" cy="4247317"/>
          </a:xfrm>
          <a:prstGeom prst="rect">
            <a:avLst/>
          </a:prstGeom>
          <a:noFill/>
        </p:spPr>
        <p:txBody>
          <a:bodyPr wrap="square" rtlCol="0">
            <a:spAutoFit/>
          </a:bodyPr>
          <a:lstStyle/>
          <a:p>
            <a:pPr>
              <a:lnSpc>
                <a:spcPct val="150000"/>
              </a:lnSpc>
            </a:pPr>
            <a:r>
              <a:rPr lang="zh-CN" altLang="en-US" dirty="0" smtClean="0"/>
              <a:t> </a:t>
            </a:r>
            <a:r>
              <a:rPr lang="en-US" altLang="zh-CN" dirty="0" smtClean="0"/>
              <a:t>1.</a:t>
            </a:r>
            <a:r>
              <a:rPr lang="zh-CN" altLang="en-US" dirty="0" smtClean="0"/>
              <a:t>为了 规范数据表达，利于信息共享和</a:t>
            </a:r>
            <a:r>
              <a:rPr lang="zh-CN" altLang="en-US" dirty="0"/>
              <a:t>数据分析，可以</a:t>
            </a:r>
            <a:r>
              <a:rPr lang="zh-CN" altLang="en-US" dirty="0" smtClean="0"/>
              <a:t>采用</a:t>
            </a:r>
            <a:r>
              <a:rPr lang="en-US" altLang="zh-CN" dirty="0" err="1" smtClean="0"/>
              <a:t>OpenEHR</a:t>
            </a:r>
            <a:r>
              <a:rPr lang="zh-CN" altLang="en-US" dirty="0" smtClean="0"/>
              <a:t>的两层建模，对于疾病数据进行建立规范化模型</a:t>
            </a:r>
            <a:endParaRPr lang="en-US" altLang="zh-CN" dirty="0" smtClean="0"/>
          </a:p>
          <a:p>
            <a:pPr>
              <a:lnSpc>
                <a:spcPct val="150000"/>
              </a:lnSpc>
            </a:pPr>
            <a:r>
              <a:rPr lang="en-US" altLang="zh-CN" dirty="0" smtClean="0"/>
              <a:t>2.</a:t>
            </a:r>
            <a:r>
              <a:rPr lang="zh-CN" altLang="en-US" dirty="0" smtClean="0"/>
              <a:t>目前系统的数据库存储的都为文本类信息，图像检查信息在医疗数据中也很常见，可以使用</a:t>
            </a:r>
            <a:r>
              <a:rPr lang="en-US" altLang="zh-CN" dirty="0" err="1" smtClean="0"/>
              <a:t>MongoDB</a:t>
            </a:r>
            <a:r>
              <a:rPr lang="zh-CN" altLang="en-US" dirty="0" smtClean="0"/>
              <a:t>的子模块</a:t>
            </a:r>
            <a:r>
              <a:rPr lang="en-US" altLang="zh-CN" dirty="0" smtClean="0"/>
              <a:t> </a:t>
            </a:r>
            <a:r>
              <a:rPr lang="en-US" altLang="zh-CN" dirty="0" err="1" smtClean="0"/>
              <a:t>GridFS</a:t>
            </a:r>
            <a:r>
              <a:rPr lang="zh-CN" altLang="en-US" dirty="0" smtClean="0"/>
              <a:t>实现分布式文件存储从而达到对于大量临床图像信息的管理</a:t>
            </a:r>
            <a:endParaRPr lang="en-US" altLang="zh-CN" dirty="0" smtClean="0"/>
          </a:p>
          <a:p>
            <a:pPr>
              <a:lnSpc>
                <a:spcPct val="150000"/>
              </a:lnSpc>
            </a:pPr>
            <a:r>
              <a:rPr lang="en-US" altLang="zh-CN" dirty="0" smtClean="0"/>
              <a:t>3.</a:t>
            </a:r>
            <a:r>
              <a:rPr lang="zh-CN" altLang="en-US" dirty="0" smtClean="0"/>
              <a:t>系统</a:t>
            </a:r>
            <a:r>
              <a:rPr lang="zh-CN" altLang="en-US" dirty="0"/>
              <a:t>目前能实现以问诊为主导的疾病诊断的决策支持系统，但由于组件的功能局限性，对于需要结合检查图像信息的诊断还不能</a:t>
            </a:r>
            <a:r>
              <a:rPr lang="zh-CN" altLang="en-US" dirty="0" smtClean="0"/>
              <a:t>实现</a:t>
            </a:r>
            <a:endParaRPr lang="en-US" altLang="zh-CN" dirty="0" smtClean="0"/>
          </a:p>
          <a:p>
            <a:pPr>
              <a:lnSpc>
                <a:spcPct val="150000"/>
              </a:lnSpc>
            </a:pPr>
            <a:r>
              <a:rPr lang="en-US" altLang="zh-CN" dirty="0" smtClean="0"/>
              <a:t>4.</a:t>
            </a:r>
            <a:r>
              <a:rPr lang="zh-CN" altLang="en-US" dirty="0" smtClean="0"/>
              <a:t>系统中病人的基本信息录入的功能可通过开发与社区医疗电子病历系统数据交互的组件实现自动化，减少手动输入量，增加系统的用户友好性</a:t>
            </a:r>
            <a:endParaRPr lang="zh-CN" altLang="en-US" dirty="0"/>
          </a:p>
        </p:txBody>
      </p:sp>
    </p:spTree>
    <p:extLst>
      <p:ext uri="{BB962C8B-B14F-4D97-AF65-F5344CB8AC3E}">
        <p14:creationId xmlns:p14="http://schemas.microsoft.com/office/powerpoint/2010/main" val="180219741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5" descr="C:\Users\apple\Desktop\mb\222222222\1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4758" y="3878263"/>
            <a:ext cx="184189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矩形 6"/>
          <p:cNvSpPr>
            <a:spLocks noChangeArrowheads="1"/>
          </p:cNvSpPr>
          <p:nvPr/>
        </p:nvSpPr>
        <p:spPr bwMode="auto">
          <a:xfrm>
            <a:off x="3288185" y="2996952"/>
            <a:ext cx="279504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0" fontAlgn="base" hangingPunct="0">
              <a:spcBef>
                <a:spcPct val="0"/>
              </a:spcBef>
              <a:spcAft>
                <a:spcPct val="0"/>
              </a:spcAft>
            </a:pPr>
            <a:r>
              <a:rPr lang="en-US" altLang="zh-CN" sz="4400" b="1" dirty="0" smtClean="0">
                <a:solidFill>
                  <a:srgbClr val="A6A6A6"/>
                </a:solidFill>
                <a:latin typeface="微软雅黑" pitchFamily="34" charset="-122"/>
                <a:ea typeface="微软雅黑" pitchFamily="34" charset="-122"/>
              </a:rPr>
              <a:t>THANKS </a:t>
            </a:r>
          </a:p>
        </p:txBody>
      </p:sp>
    </p:spTree>
    <p:extLst>
      <p:ext uri="{BB962C8B-B14F-4D97-AF65-F5344CB8AC3E}">
        <p14:creationId xmlns:p14="http://schemas.microsoft.com/office/powerpoint/2010/main" val="4969059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292"/>
                                        </p:tgtEl>
                                        <p:attrNameLst>
                                          <p:attrName>style.visibility</p:attrName>
                                        </p:attrNameLst>
                                      </p:cBhvr>
                                      <p:to>
                                        <p:strVal val="visible"/>
                                      </p:to>
                                    </p:set>
                                    <p:animEffect transition="in" filter="wipe(left)">
                                      <p:cBhvr>
                                        <p:cTn id="7" dur="1000"/>
                                        <p:tgtEl>
                                          <p:spTgt spid="12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5</a:t>
            </a:fld>
            <a:endParaRPr lang="en-US" altLang="zh-CN" dirty="0"/>
          </a:p>
        </p:txBody>
      </p:sp>
      <p:sp>
        <p:nvSpPr>
          <p:cNvPr id="4" name="TextBox 3"/>
          <p:cNvSpPr txBox="1"/>
          <p:nvPr/>
        </p:nvSpPr>
        <p:spPr>
          <a:xfrm>
            <a:off x="724997" y="1189660"/>
            <a:ext cx="6481261" cy="523220"/>
          </a:xfrm>
          <a:prstGeom prst="rect">
            <a:avLst/>
          </a:prstGeom>
          <a:noFill/>
        </p:spPr>
        <p:txBody>
          <a:bodyPr wrap="none" lIns="91440" tIns="45720" rIns="91440" bIns="45720">
            <a:spAutoFit/>
          </a:bodyPr>
          <a:lstStyle>
            <a:defPPr>
              <a:defRPr lang="zh-CN"/>
            </a:defPPr>
            <a:lvl1pPr algn="ctr">
              <a:defRPr sz="2800" b="1">
                <a:ln w="1905"/>
                <a:solidFill>
                  <a:srgbClr val="0070C0"/>
                </a:solidFill>
                <a:effectLst>
                  <a:innerShdw blurRad="69850" dist="43180" dir="5400000">
                    <a:srgbClr val="000000">
                      <a:alpha val="65000"/>
                    </a:srgbClr>
                  </a:innerShdw>
                </a:effectLst>
              </a:defRPr>
            </a:lvl1pPr>
          </a:lstStyle>
          <a:p>
            <a:pPr algn="l"/>
            <a:r>
              <a:rPr lang="zh-CN" altLang="en-US" dirty="0"/>
              <a:t>临床</a:t>
            </a:r>
            <a:r>
              <a:rPr lang="zh-CN" altLang="en-US" dirty="0" smtClean="0"/>
              <a:t>决策支持系统</a:t>
            </a:r>
            <a:r>
              <a:rPr lang="en-US" altLang="zh-CN" sz="1600" dirty="0" smtClean="0"/>
              <a:t>(Clinical Decision Support System</a:t>
            </a:r>
            <a:r>
              <a:rPr lang="en-US" altLang="zh-CN" sz="1600" dirty="0"/>
              <a:t>)</a:t>
            </a:r>
            <a:endParaRPr lang="en-US" altLang="zh-CN" sz="1800" dirty="0" smtClean="0"/>
          </a:p>
        </p:txBody>
      </p:sp>
      <p:sp>
        <p:nvSpPr>
          <p:cNvPr id="5"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解决方案</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11" name="椭圆 10"/>
          <p:cNvSpPr/>
          <p:nvPr/>
        </p:nvSpPr>
        <p:spPr bwMode="auto">
          <a:xfrm>
            <a:off x="827584" y="2630732"/>
            <a:ext cx="4680520" cy="1590356"/>
          </a:xfrm>
          <a:prstGeom prst="ellipse">
            <a:avLst/>
          </a:prstGeom>
          <a:solidFill>
            <a:schemeClr val="accent3">
              <a:lumMod val="95000"/>
            </a:schemeClr>
          </a:solidFill>
          <a:ln w="9525" cap="flat" cmpd="sng" algn="ctr">
            <a:solidFill>
              <a:schemeClr val="bg2">
                <a:lumMod val="20000"/>
                <a:lumOff val="8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4" name="矩形 13"/>
          <p:cNvSpPr/>
          <p:nvPr/>
        </p:nvSpPr>
        <p:spPr>
          <a:xfrm>
            <a:off x="724997" y="1938655"/>
            <a:ext cx="7961803" cy="646331"/>
          </a:xfrm>
          <a:prstGeom prst="rect">
            <a:avLst/>
          </a:prstGeom>
        </p:spPr>
        <p:txBody>
          <a:bodyPr wrap="square">
            <a:spAutoFit/>
          </a:bodyPr>
          <a:lstStyle/>
          <a:p>
            <a:r>
              <a:rPr lang="en-US" altLang="zh-CN" dirty="0" smtClean="0"/>
              <a:t>CDSS</a:t>
            </a:r>
            <a:r>
              <a:rPr lang="zh-CN" altLang="en-US" dirty="0" smtClean="0"/>
              <a:t>是运用</a:t>
            </a:r>
            <a:r>
              <a:rPr lang="zh-CN" altLang="en-US" dirty="0"/>
              <a:t>专家系统的设计原理与方法，模拟医学专家诊断、治疗疾病的思维过程</a:t>
            </a:r>
            <a:r>
              <a:rPr lang="zh-CN" altLang="en-US" dirty="0" smtClean="0"/>
              <a:t>编制的</a:t>
            </a:r>
            <a:r>
              <a:rPr lang="zh-CN" altLang="en-US" dirty="0"/>
              <a:t>计算机程序</a:t>
            </a:r>
            <a:r>
              <a:rPr lang="zh-CN" altLang="en-US" dirty="0" smtClean="0"/>
              <a:t>。</a:t>
            </a:r>
            <a:endParaRPr lang="en-US" altLang="zh-CN" dirty="0" smtClean="0"/>
          </a:p>
        </p:txBody>
      </p:sp>
      <p:sp>
        <p:nvSpPr>
          <p:cNvPr id="18" name="矩形 17"/>
          <p:cNvSpPr/>
          <p:nvPr/>
        </p:nvSpPr>
        <p:spPr>
          <a:xfrm>
            <a:off x="894102" y="3179206"/>
            <a:ext cx="851515"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dirty="0" smtClean="0">
                <a:solidFill>
                  <a:schemeClr val="accent1">
                    <a:lumMod val="50000"/>
                  </a:schemeClr>
                </a:solidFill>
              </a:rPr>
              <a:t>D</a:t>
            </a:r>
            <a:r>
              <a:rPr lang="en-US" altLang="zh-CN" dirty="0">
                <a:solidFill>
                  <a:schemeClr val="accent1">
                    <a:lumMod val="50000"/>
                  </a:schemeClr>
                </a:solidFill>
              </a:rPr>
              <a:t>EMS</a:t>
            </a:r>
            <a:endParaRPr lang="zh-CN" altLang="en-US" dirty="0">
              <a:solidFill>
                <a:schemeClr val="accent1">
                  <a:lumMod val="50000"/>
                </a:schemeClr>
              </a:solidFill>
            </a:endParaRPr>
          </a:p>
        </p:txBody>
      </p:sp>
      <p:sp>
        <p:nvSpPr>
          <p:cNvPr id="3" name="矩形 2"/>
          <p:cNvSpPr/>
          <p:nvPr/>
        </p:nvSpPr>
        <p:spPr>
          <a:xfrm>
            <a:off x="1267250" y="3707740"/>
            <a:ext cx="2061783"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sz="1600" dirty="0">
                <a:solidFill>
                  <a:schemeClr val="accent1">
                    <a:lumMod val="50000"/>
                  </a:schemeClr>
                </a:solidFill>
              </a:rPr>
              <a:t>Archimedes</a:t>
            </a:r>
            <a:r>
              <a:rPr lang="en-US" altLang="zh-CN" dirty="0">
                <a:solidFill>
                  <a:schemeClr val="accent1">
                    <a:lumMod val="50000"/>
                  </a:schemeClr>
                </a:solidFill>
              </a:rPr>
              <a:t> </a:t>
            </a:r>
            <a:r>
              <a:rPr lang="en-US" altLang="zh-CN" dirty="0" err="1">
                <a:solidFill>
                  <a:schemeClr val="accent1">
                    <a:lumMod val="50000"/>
                  </a:schemeClr>
                </a:solidFill>
              </a:rPr>
              <a:t>IndiGO</a:t>
            </a:r>
            <a:endParaRPr lang="zh-CN" altLang="en-US" dirty="0">
              <a:solidFill>
                <a:schemeClr val="accent1">
                  <a:lumMod val="50000"/>
                </a:schemeClr>
              </a:solidFill>
            </a:endParaRPr>
          </a:p>
        </p:txBody>
      </p:sp>
      <p:sp>
        <p:nvSpPr>
          <p:cNvPr id="6" name="矩形 5"/>
          <p:cNvSpPr/>
          <p:nvPr/>
        </p:nvSpPr>
        <p:spPr>
          <a:xfrm>
            <a:off x="1745617" y="3239912"/>
            <a:ext cx="1726755" cy="461665"/>
          </a:xfrm>
          <a:prstGeom prst="rect">
            <a:avLst/>
          </a:prstGeom>
          <a:effectLst>
            <a:outerShdw blurRad="50800" dist="38100" dir="16200000" rotWithShape="0">
              <a:prstClr val="black">
                <a:alpha val="40000"/>
              </a:prstClr>
            </a:outerShdw>
          </a:effectLst>
        </p:spPr>
        <p:txBody>
          <a:bodyPr wrap="none">
            <a:spAutoFit/>
          </a:bodyPr>
          <a:lstStyle/>
          <a:p>
            <a:r>
              <a:rPr lang="en-US" altLang="zh-CN" sz="2400" dirty="0" err="1">
                <a:solidFill>
                  <a:schemeClr val="accent1">
                    <a:lumMod val="50000"/>
                  </a:schemeClr>
                </a:solidFill>
              </a:rPr>
              <a:t>Auminence</a:t>
            </a:r>
            <a:endParaRPr lang="zh-CN" altLang="en-US" sz="2400" dirty="0">
              <a:solidFill>
                <a:schemeClr val="accent1">
                  <a:lumMod val="50000"/>
                </a:schemeClr>
              </a:solidFill>
            </a:endParaRPr>
          </a:p>
        </p:txBody>
      </p:sp>
      <p:sp>
        <p:nvSpPr>
          <p:cNvPr id="15" name="矩形 14"/>
          <p:cNvSpPr/>
          <p:nvPr/>
        </p:nvSpPr>
        <p:spPr>
          <a:xfrm>
            <a:off x="1301365" y="3443152"/>
            <a:ext cx="954107"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dirty="0" err="1">
                <a:solidFill>
                  <a:schemeClr val="accent1">
                    <a:lumMod val="50000"/>
                  </a:schemeClr>
                </a:solidFill>
              </a:rPr>
              <a:t>Dxplain</a:t>
            </a:r>
            <a:endParaRPr lang="zh-CN" altLang="en-US" dirty="0">
              <a:solidFill>
                <a:schemeClr val="accent1">
                  <a:lumMod val="50000"/>
                </a:schemeClr>
              </a:solidFill>
            </a:endParaRPr>
          </a:p>
        </p:txBody>
      </p:sp>
      <p:sp>
        <p:nvSpPr>
          <p:cNvPr id="17" name="矩形 16"/>
          <p:cNvSpPr/>
          <p:nvPr/>
        </p:nvSpPr>
        <p:spPr>
          <a:xfrm>
            <a:off x="4450645" y="3296003"/>
            <a:ext cx="800219"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dirty="0">
                <a:solidFill>
                  <a:schemeClr val="accent1">
                    <a:lumMod val="50000"/>
                  </a:schemeClr>
                </a:solidFill>
              </a:rPr>
              <a:t>Isabel</a:t>
            </a:r>
            <a:endParaRPr lang="zh-CN" altLang="en-US" dirty="0">
              <a:solidFill>
                <a:schemeClr val="accent1">
                  <a:lumMod val="50000"/>
                </a:schemeClr>
              </a:solidFill>
            </a:endParaRPr>
          </a:p>
        </p:txBody>
      </p:sp>
      <p:sp>
        <p:nvSpPr>
          <p:cNvPr id="19" name="矩形 18"/>
          <p:cNvSpPr/>
          <p:nvPr/>
        </p:nvSpPr>
        <p:spPr>
          <a:xfrm>
            <a:off x="3157470" y="2928601"/>
            <a:ext cx="1441420"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dirty="0">
                <a:solidFill>
                  <a:schemeClr val="accent1">
                    <a:lumMod val="50000"/>
                  </a:schemeClr>
                </a:solidFill>
              </a:rPr>
              <a:t>Micromedex</a:t>
            </a:r>
            <a:endParaRPr lang="zh-CN" altLang="en-US" dirty="0">
              <a:solidFill>
                <a:schemeClr val="accent1">
                  <a:lumMod val="50000"/>
                </a:schemeClr>
              </a:solidFill>
            </a:endParaRPr>
          </a:p>
        </p:txBody>
      </p:sp>
      <p:sp>
        <p:nvSpPr>
          <p:cNvPr id="26" name="矩形 25"/>
          <p:cNvSpPr/>
          <p:nvPr/>
        </p:nvSpPr>
        <p:spPr>
          <a:xfrm>
            <a:off x="1475656" y="2966028"/>
            <a:ext cx="1569660" cy="369332"/>
          </a:xfrm>
          <a:prstGeom prst="rect">
            <a:avLst/>
          </a:prstGeom>
          <a:effectLst>
            <a:outerShdw blurRad="50800" dist="38100" dir="16200000" rotWithShape="0">
              <a:prstClr val="black">
                <a:alpha val="40000"/>
              </a:prstClr>
            </a:outerShdw>
          </a:effectLst>
        </p:spPr>
        <p:txBody>
          <a:bodyPr wrap="none">
            <a:spAutoFit/>
          </a:bodyPr>
          <a:lstStyle/>
          <a:p>
            <a:r>
              <a:rPr lang="zh-CN" altLang="en-US" dirty="0">
                <a:solidFill>
                  <a:schemeClr val="accent1">
                    <a:lumMod val="50000"/>
                  </a:schemeClr>
                </a:solidFill>
              </a:rPr>
              <a:t>利兹腹痛系统</a:t>
            </a:r>
          </a:p>
        </p:txBody>
      </p:sp>
      <p:sp>
        <p:nvSpPr>
          <p:cNvPr id="27" name="矩形 26"/>
          <p:cNvSpPr/>
          <p:nvPr/>
        </p:nvSpPr>
        <p:spPr>
          <a:xfrm>
            <a:off x="2039215" y="2662849"/>
            <a:ext cx="2236510" cy="338554"/>
          </a:xfrm>
          <a:prstGeom prst="rect">
            <a:avLst/>
          </a:prstGeom>
          <a:effectLst>
            <a:outerShdw blurRad="50800" dist="38100" dir="16200000" rotWithShape="0">
              <a:prstClr val="black">
                <a:alpha val="40000"/>
              </a:prstClr>
            </a:outerShdw>
          </a:effectLst>
        </p:spPr>
        <p:txBody>
          <a:bodyPr wrap="none">
            <a:spAutoFit/>
          </a:bodyPr>
          <a:lstStyle/>
          <a:p>
            <a:r>
              <a:rPr lang="zh-CN" altLang="en-US" sz="1600" dirty="0" smtClean="0">
                <a:solidFill>
                  <a:schemeClr val="accent1">
                    <a:lumMod val="50000"/>
                  </a:schemeClr>
                </a:solidFill>
              </a:rPr>
              <a:t>神经外科决策支持系统</a:t>
            </a:r>
            <a:endParaRPr lang="zh-CN" altLang="en-US" sz="1600" dirty="0">
              <a:solidFill>
                <a:schemeClr val="accent1">
                  <a:lumMod val="50000"/>
                </a:schemeClr>
              </a:solidFill>
            </a:endParaRPr>
          </a:p>
        </p:txBody>
      </p:sp>
      <p:sp>
        <p:nvSpPr>
          <p:cNvPr id="28" name="矩形 27"/>
          <p:cNvSpPr/>
          <p:nvPr/>
        </p:nvSpPr>
        <p:spPr>
          <a:xfrm>
            <a:off x="3135878" y="3713788"/>
            <a:ext cx="2031325" cy="338554"/>
          </a:xfrm>
          <a:prstGeom prst="rect">
            <a:avLst/>
          </a:prstGeom>
          <a:effectLst>
            <a:outerShdw blurRad="50800" dist="38100" dir="16200000" rotWithShape="0">
              <a:prstClr val="black">
                <a:alpha val="40000"/>
              </a:prstClr>
            </a:outerShdw>
          </a:effectLst>
        </p:spPr>
        <p:txBody>
          <a:bodyPr wrap="none">
            <a:spAutoFit/>
          </a:bodyPr>
          <a:lstStyle/>
          <a:p>
            <a:r>
              <a:rPr lang="zh-CN" altLang="en-US" sz="1600" dirty="0" smtClean="0">
                <a:solidFill>
                  <a:schemeClr val="accent1">
                    <a:lumMod val="50000"/>
                  </a:schemeClr>
                </a:solidFill>
              </a:rPr>
              <a:t>心脏病决策支持系统</a:t>
            </a:r>
            <a:endParaRPr lang="zh-CN" altLang="en-US" dirty="0">
              <a:solidFill>
                <a:schemeClr val="accent1">
                  <a:lumMod val="50000"/>
                </a:schemeClr>
              </a:solidFill>
            </a:endParaRPr>
          </a:p>
        </p:txBody>
      </p:sp>
      <p:sp>
        <p:nvSpPr>
          <p:cNvPr id="29" name="矩形 28"/>
          <p:cNvSpPr/>
          <p:nvPr/>
        </p:nvSpPr>
        <p:spPr>
          <a:xfrm>
            <a:off x="3427761" y="3201024"/>
            <a:ext cx="989373" cy="461665"/>
          </a:xfrm>
          <a:prstGeom prst="rect">
            <a:avLst/>
          </a:prstGeom>
          <a:effectLst>
            <a:outerShdw blurRad="50800" dist="38100" dir="16200000" rotWithShape="0">
              <a:prstClr val="black">
                <a:alpha val="40000"/>
              </a:prstClr>
            </a:outerShdw>
          </a:effectLst>
        </p:spPr>
        <p:txBody>
          <a:bodyPr wrap="none">
            <a:spAutoFit/>
          </a:bodyPr>
          <a:lstStyle/>
          <a:p>
            <a:r>
              <a:rPr lang="en-US" altLang="zh-CN" sz="2400" dirty="0" err="1" smtClean="0">
                <a:solidFill>
                  <a:schemeClr val="accent1">
                    <a:lumMod val="50000"/>
                  </a:schemeClr>
                </a:solidFill>
              </a:rPr>
              <a:t>Mycin</a:t>
            </a:r>
            <a:endParaRPr lang="zh-CN" altLang="en-US" sz="2400" dirty="0">
              <a:solidFill>
                <a:schemeClr val="accent1">
                  <a:lumMod val="50000"/>
                </a:schemeClr>
              </a:solidFill>
            </a:endParaRPr>
          </a:p>
        </p:txBody>
      </p:sp>
      <p:sp>
        <p:nvSpPr>
          <p:cNvPr id="30" name="矩形 29"/>
          <p:cNvSpPr/>
          <p:nvPr/>
        </p:nvSpPr>
        <p:spPr>
          <a:xfrm>
            <a:off x="4488034" y="3009909"/>
            <a:ext cx="915635" cy="338554"/>
          </a:xfrm>
          <a:prstGeom prst="rect">
            <a:avLst/>
          </a:prstGeom>
          <a:effectLst>
            <a:outerShdw blurRad="50800" dist="38100" dir="16200000" rotWithShape="0">
              <a:prstClr val="black">
                <a:alpha val="40000"/>
              </a:prstClr>
            </a:outerShdw>
          </a:effectLst>
        </p:spPr>
        <p:txBody>
          <a:bodyPr wrap="none">
            <a:spAutoFit/>
          </a:bodyPr>
          <a:lstStyle/>
          <a:p>
            <a:r>
              <a:rPr lang="en-US" altLang="zh-CN" sz="1600" dirty="0" smtClean="0">
                <a:solidFill>
                  <a:schemeClr val="accent1">
                    <a:lumMod val="50000"/>
                  </a:schemeClr>
                </a:solidFill>
              </a:rPr>
              <a:t>Internist</a:t>
            </a:r>
            <a:endParaRPr lang="zh-CN" altLang="en-US" dirty="0">
              <a:solidFill>
                <a:schemeClr val="accent1">
                  <a:lumMod val="50000"/>
                </a:schemeClr>
              </a:solidFill>
            </a:endParaRPr>
          </a:p>
        </p:txBody>
      </p:sp>
      <p:sp>
        <p:nvSpPr>
          <p:cNvPr id="7" name="下箭头 6"/>
          <p:cNvSpPr/>
          <p:nvPr/>
        </p:nvSpPr>
        <p:spPr bwMode="auto">
          <a:xfrm>
            <a:off x="2347951" y="4566137"/>
            <a:ext cx="4641787" cy="1130390"/>
          </a:xfrm>
          <a:prstGeom prst="downArrow">
            <a:avLst/>
          </a:prstGeom>
          <a:solidFill>
            <a:schemeClr val="accent1"/>
          </a:solidFill>
          <a:ln w="9525" cap="flat" cmpd="sng" algn="ctr">
            <a:solidFill>
              <a:schemeClr val="bg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 name="TextBox 7"/>
          <p:cNvSpPr txBox="1"/>
          <p:nvPr/>
        </p:nvSpPr>
        <p:spPr>
          <a:xfrm>
            <a:off x="1889622" y="5737741"/>
            <a:ext cx="5778722" cy="707886"/>
          </a:xfrm>
          <a:prstGeom prst="rect">
            <a:avLst/>
          </a:prstGeom>
          <a:noFill/>
        </p:spPr>
        <p:txBody>
          <a:bodyPr wrap="square" rtlCol="0">
            <a:spAutoFit/>
          </a:bodyPr>
          <a:lstStyle/>
          <a:p>
            <a:r>
              <a:rPr lang="zh-CN" altLang="en-US" sz="2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临床决策支持系统作为一种已被广泛验证过的成熟方案，可以解决社区医疗水平低下的问题</a:t>
            </a:r>
            <a:endParaRPr lang="zh-CN" altLang="en-US" sz="2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4" name="Freeform 296"/>
          <p:cNvSpPr>
            <a:spLocks/>
          </p:cNvSpPr>
          <p:nvPr/>
        </p:nvSpPr>
        <p:spPr bwMode="auto">
          <a:xfrm rot="5400000">
            <a:off x="5064862" y="3054468"/>
            <a:ext cx="2170934" cy="852403"/>
          </a:xfrm>
          <a:custGeom>
            <a:avLst/>
            <a:gdLst>
              <a:gd name="T0" fmla="*/ 2147483647 w 5034"/>
              <a:gd name="T1" fmla="*/ 0 h 1908"/>
              <a:gd name="T2" fmla="*/ 2147483647 w 5034"/>
              <a:gd name="T3" fmla="*/ 2147483647 h 1908"/>
              <a:gd name="T4" fmla="*/ 2147483647 w 5034"/>
              <a:gd name="T5" fmla="*/ 2147483647 h 1908"/>
              <a:gd name="T6" fmla="*/ 0 w 5034"/>
              <a:gd name="T7" fmla="*/ 2147483647 h 1908"/>
              <a:gd name="T8" fmla="*/ 2147483647 w 5034"/>
              <a:gd name="T9" fmla="*/ 2147483647 h 1908"/>
              <a:gd name="T10" fmla="*/ 2147483647 w 5034"/>
              <a:gd name="T11" fmla="*/ 2147483647 h 1908"/>
              <a:gd name="T12" fmla="*/ 2147483647 w 5034"/>
              <a:gd name="T13" fmla="*/ 2147483647 h 1908"/>
              <a:gd name="T14" fmla="*/ 2147483647 w 5034"/>
              <a:gd name="T15" fmla="*/ 0 h 1908"/>
              <a:gd name="T16" fmla="*/ 0 60000 65536"/>
              <a:gd name="T17" fmla="*/ 0 60000 65536"/>
              <a:gd name="T18" fmla="*/ 0 60000 65536"/>
              <a:gd name="T19" fmla="*/ 0 60000 65536"/>
              <a:gd name="T20" fmla="*/ 0 60000 65536"/>
              <a:gd name="T21" fmla="*/ 0 60000 65536"/>
              <a:gd name="T22" fmla="*/ 0 60000 65536"/>
              <a:gd name="T23" fmla="*/ 0 60000 65536"/>
              <a:gd name="T24" fmla="*/ 0 w 5034"/>
              <a:gd name="T25" fmla="*/ 0 h 1908"/>
              <a:gd name="T26" fmla="*/ 5034 w 5034"/>
              <a:gd name="T27" fmla="*/ 1908 h 19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034" h="1908">
                <a:moveTo>
                  <a:pt x="2502" y="0"/>
                </a:moveTo>
                <a:lnTo>
                  <a:pt x="1465" y="383"/>
                </a:lnTo>
                <a:lnTo>
                  <a:pt x="1783" y="383"/>
                </a:lnTo>
                <a:lnTo>
                  <a:pt x="0" y="1908"/>
                </a:lnTo>
                <a:lnTo>
                  <a:pt x="5034" y="1908"/>
                </a:lnTo>
                <a:lnTo>
                  <a:pt x="3229" y="383"/>
                </a:lnTo>
                <a:lnTo>
                  <a:pt x="3613" y="395"/>
                </a:lnTo>
                <a:lnTo>
                  <a:pt x="2502" y="0"/>
                </a:lnTo>
                <a:close/>
              </a:path>
            </a:pathLst>
          </a:custGeom>
          <a:gradFill rotWithShape="1">
            <a:gsLst>
              <a:gs pos="0">
                <a:srgbClr val="FFFFFF">
                  <a:lumMod val="65000"/>
                </a:srgbClr>
              </a:gs>
              <a:gs pos="100000">
                <a:srgbClr val="FFFFFF">
                  <a:alpha val="0"/>
                </a:srgbClr>
              </a:gs>
            </a:gsLst>
            <a:lin ang="5400000" scaled="1"/>
          </a:gradFill>
          <a:ln w="9525">
            <a:noFill/>
            <a:round/>
            <a:headEnd/>
            <a:tailEnd/>
          </a:ln>
        </p:spPr>
        <p:txBody>
          <a:bodyPr wrap="none" anchor="ctr"/>
          <a:lstStyle>
            <a:defPPr>
              <a:defRPr lang="en-US"/>
            </a:defPPr>
            <a:lvl1pPr algn="ctr" rtl="0" fontAlgn="base">
              <a:spcBef>
                <a:spcPct val="0"/>
              </a:spcBef>
              <a:spcAft>
                <a:spcPct val="0"/>
              </a:spcAft>
              <a:defRPr sz="2400" kern="1200">
                <a:solidFill>
                  <a:schemeClr val="tx1"/>
                </a:solidFill>
                <a:latin typeface="Arial" charset="0"/>
                <a:ea typeface="+mn-ea"/>
                <a:cs typeface="+mn-cs"/>
              </a:defRPr>
            </a:lvl1pPr>
            <a:lvl2pPr marL="457200" algn="ctr" rtl="0" fontAlgn="base">
              <a:spcBef>
                <a:spcPct val="0"/>
              </a:spcBef>
              <a:spcAft>
                <a:spcPct val="0"/>
              </a:spcAft>
              <a:defRPr sz="2400" kern="1200">
                <a:solidFill>
                  <a:schemeClr val="tx1"/>
                </a:solidFill>
                <a:latin typeface="Arial" charset="0"/>
                <a:ea typeface="+mn-ea"/>
                <a:cs typeface="+mn-cs"/>
              </a:defRPr>
            </a:lvl2pPr>
            <a:lvl3pPr marL="914400" algn="ctr" rtl="0" fontAlgn="base">
              <a:spcBef>
                <a:spcPct val="0"/>
              </a:spcBef>
              <a:spcAft>
                <a:spcPct val="0"/>
              </a:spcAft>
              <a:defRPr sz="2400" kern="1200">
                <a:solidFill>
                  <a:schemeClr val="tx1"/>
                </a:solidFill>
                <a:latin typeface="Arial" charset="0"/>
                <a:ea typeface="+mn-ea"/>
                <a:cs typeface="+mn-cs"/>
              </a:defRPr>
            </a:lvl3pPr>
            <a:lvl4pPr marL="1371600" algn="ctr" rtl="0" fontAlgn="base">
              <a:spcBef>
                <a:spcPct val="0"/>
              </a:spcBef>
              <a:spcAft>
                <a:spcPct val="0"/>
              </a:spcAft>
              <a:defRPr sz="2400" kern="1200">
                <a:solidFill>
                  <a:schemeClr val="tx1"/>
                </a:solidFill>
                <a:latin typeface="Arial" charset="0"/>
                <a:ea typeface="+mn-ea"/>
                <a:cs typeface="+mn-cs"/>
              </a:defRPr>
            </a:lvl4pPr>
            <a:lvl5pPr marL="1828800" algn="ctr"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宋体" charset="-122"/>
              <a:cs typeface="+mn-cs"/>
            </a:endParaRPr>
          </a:p>
        </p:txBody>
      </p:sp>
      <p:pic>
        <p:nvPicPr>
          <p:cNvPr id="25" name="Picture 4" descr="C:\Users\Nan Shan\AppData\Local\Microsoft\Windows\Temporary Internet Files\Content.IE5\1YNOCN14\MC900056985[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86688" y="2371808"/>
            <a:ext cx="687057" cy="778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93" name="Picture 121" descr="C:\Users\FGJ\AppData\Roaming\Tencent\Users\794460205\QQ\WinTemp\RichOle\XD3@4H5A]DC[HVC0Z1SQS%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9457" y="3367324"/>
            <a:ext cx="1123950" cy="100965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24"/>
          <p:cNvSpPr txBox="1">
            <a:spLocks noChangeArrowheads="1"/>
          </p:cNvSpPr>
          <p:nvPr/>
        </p:nvSpPr>
        <p:spPr bwMode="auto">
          <a:xfrm>
            <a:off x="7030490" y="3135375"/>
            <a:ext cx="126188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나눔고딕"/>
                <a:cs typeface="나눔고딕"/>
              </a:defRPr>
            </a:lvl1pPr>
            <a:lvl2pPr marL="742950" indent="-285750" eaLnBrk="0" hangingPunct="0">
              <a:defRPr>
                <a:solidFill>
                  <a:schemeClr val="tx1"/>
                </a:solidFill>
                <a:latin typeface="Arial" pitchFamily="34" charset="0"/>
                <a:ea typeface="나눔고딕"/>
                <a:cs typeface="나눔고딕"/>
              </a:defRPr>
            </a:lvl2pPr>
            <a:lvl3pPr marL="1143000" indent="-228600" eaLnBrk="0" hangingPunct="0">
              <a:defRPr>
                <a:solidFill>
                  <a:schemeClr val="tx1"/>
                </a:solidFill>
                <a:latin typeface="Arial" pitchFamily="34" charset="0"/>
                <a:ea typeface="나눔고딕"/>
                <a:cs typeface="나눔고딕"/>
              </a:defRPr>
            </a:lvl3pPr>
            <a:lvl4pPr marL="1600200" indent="-228600" eaLnBrk="0" hangingPunct="0">
              <a:defRPr>
                <a:solidFill>
                  <a:schemeClr val="tx1"/>
                </a:solidFill>
                <a:latin typeface="Arial" pitchFamily="34" charset="0"/>
                <a:ea typeface="나눔고딕"/>
                <a:cs typeface="나눔고딕"/>
              </a:defRPr>
            </a:lvl4pPr>
            <a:lvl5pPr marL="2057400" indent="-228600" eaLnBrk="0" hangingPunct="0">
              <a:defRPr>
                <a:solidFill>
                  <a:schemeClr val="tx1"/>
                </a:solidFill>
                <a:latin typeface="Arial" pitchFamily="34" charset="0"/>
                <a:ea typeface="나눔고딕"/>
                <a:cs typeface="나눔고딕"/>
              </a:defRPr>
            </a:lvl5pPr>
            <a:lvl6pPr marL="2514600" indent="-228600" eaLnBrk="0" fontAlgn="base" latinLnBrk="1" hangingPunct="0">
              <a:spcBef>
                <a:spcPct val="0"/>
              </a:spcBef>
              <a:spcAft>
                <a:spcPct val="0"/>
              </a:spcAft>
              <a:defRPr>
                <a:solidFill>
                  <a:schemeClr val="tx1"/>
                </a:solidFill>
                <a:latin typeface="Arial" pitchFamily="34" charset="0"/>
                <a:ea typeface="나눔고딕"/>
                <a:cs typeface="나눔고딕"/>
              </a:defRPr>
            </a:lvl6pPr>
            <a:lvl7pPr marL="2971800" indent="-228600" eaLnBrk="0" fontAlgn="base" latinLnBrk="1" hangingPunct="0">
              <a:spcBef>
                <a:spcPct val="0"/>
              </a:spcBef>
              <a:spcAft>
                <a:spcPct val="0"/>
              </a:spcAft>
              <a:defRPr>
                <a:solidFill>
                  <a:schemeClr val="tx1"/>
                </a:solidFill>
                <a:latin typeface="Arial" pitchFamily="34" charset="0"/>
                <a:ea typeface="나눔고딕"/>
                <a:cs typeface="나눔고딕"/>
              </a:defRPr>
            </a:lvl7pPr>
            <a:lvl8pPr marL="3429000" indent="-228600" eaLnBrk="0" fontAlgn="base" latinLnBrk="1" hangingPunct="0">
              <a:spcBef>
                <a:spcPct val="0"/>
              </a:spcBef>
              <a:spcAft>
                <a:spcPct val="0"/>
              </a:spcAft>
              <a:defRPr>
                <a:solidFill>
                  <a:schemeClr val="tx1"/>
                </a:solidFill>
                <a:latin typeface="Arial" pitchFamily="34" charset="0"/>
                <a:ea typeface="나눔고딕"/>
                <a:cs typeface="나눔고딕"/>
              </a:defRPr>
            </a:lvl8pPr>
            <a:lvl9pPr marL="3886200" indent="-228600" eaLnBrk="0" fontAlgn="base" latinLnBrk="1" hangingPunct="0">
              <a:spcBef>
                <a:spcPct val="0"/>
              </a:spcBef>
              <a:spcAft>
                <a:spcPct val="0"/>
              </a:spcAft>
              <a:defRPr>
                <a:solidFill>
                  <a:schemeClr val="tx1"/>
                </a:solidFill>
                <a:latin typeface="Arial" pitchFamily="34" charset="0"/>
                <a:ea typeface="나눔고딕"/>
                <a:cs typeface="나눔고딕"/>
              </a:defRPr>
            </a:lvl9pPr>
          </a:lstStyle>
          <a:p>
            <a:pPr algn="ctr" eaLnBrk="1" hangingPunct="1"/>
            <a:r>
              <a:rPr lang="zh-CN" altLang="en-US" sz="1400" dirty="0" smtClean="0">
                <a:solidFill>
                  <a:srgbClr val="C00000"/>
                </a:solidFill>
                <a:ea typeface="宋体" pitchFamily="2" charset="-122"/>
              </a:rPr>
              <a:t>提高医疗</a:t>
            </a:r>
            <a:r>
              <a:rPr lang="zh-CN" altLang="en-US" sz="1400" dirty="0">
                <a:solidFill>
                  <a:srgbClr val="C00000"/>
                </a:solidFill>
                <a:ea typeface="宋体" pitchFamily="2" charset="-122"/>
              </a:rPr>
              <a:t>质量</a:t>
            </a:r>
          </a:p>
        </p:txBody>
      </p:sp>
      <p:sp>
        <p:nvSpPr>
          <p:cNvPr id="32" name="TextBox 25"/>
          <p:cNvSpPr txBox="1">
            <a:spLocks noChangeArrowheads="1"/>
          </p:cNvSpPr>
          <p:nvPr/>
        </p:nvSpPr>
        <p:spPr bwMode="auto">
          <a:xfrm>
            <a:off x="7043212" y="4221088"/>
            <a:ext cx="126188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나눔고딕"/>
                <a:cs typeface="나눔고딕"/>
              </a:defRPr>
            </a:lvl1pPr>
            <a:lvl2pPr marL="742950" indent="-285750" eaLnBrk="0" hangingPunct="0">
              <a:defRPr>
                <a:solidFill>
                  <a:schemeClr val="tx1"/>
                </a:solidFill>
                <a:latin typeface="Arial" pitchFamily="34" charset="0"/>
                <a:ea typeface="나눔고딕"/>
                <a:cs typeface="나눔고딕"/>
              </a:defRPr>
            </a:lvl2pPr>
            <a:lvl3pPr marL="1143000" indent="-228600" eaLnBrk="0" hangingPunct="0">
              <a:defRPr>
                <a:solidFill>
                  <a:schemeClr val="tx1"/>
                </a:solidFill>
                <a:latin typeface="Arial" pitchFamily="34" charset="0"/>
                <a:ea typeface="나눔고딕"/>
                <a:cs typeface="나눔고딕"/>
              </a:defRPr>
            </a:lvl3pPr>
            <a:lvl4pPr marL="1600200" indent="-228600" eaLnBrk="0" hangingPunct="0">
              <a:defRPr>
                <a:solidFill>
                  <a:schemeClr val="tx1"/>
                </a:solidFill>
                <a:latin typeface="Arial" pitchFamily="34" charset="0"/>
                <a:ea typeface="나눔고딕"/>
                <a:cs typeface="나눔고딕"/>
              </a:defRPr>
            </a:lvl4pPr>
            <a:lvl5pPr marL="2057400" indent="-228600" eaLnBrk="0" hangingPunct="0">
              <a:defRPr>
                <a:solidFill>
                  <a:schemeClr val="tx1"/>
                </a:solidFill>
                <a:latin typeface="Arial" pitchFamily="34" charset="0"/>
                <a:ea typeface="나눔고딕"/>
                <a:cs typeface="나눔고딕"/>
              </a:defRPr>
            </a:lvl5pPr>
            <a:lvl6pPr marL="2514600" indent="-228600" eaLnBrk="0" fontAlgn="base" latinLnBrk="1" hangingPunct="0">
              <a:spcBef>
                <a:spcPct val="0"/>
              </a:spcBef>
              <a:spcAft>
                <a:spcPct val="0"/>
              </a:spcAft>
              <a:defRPr>
                <a:solidFill>
                  <a:schemeClr val="tx1"/>
                </a:solidFill>
                <a:latin typeface="Arial" pitchFamily="34" charset="0"/>
                <a:ea typeface="나눔고딕"/>
                <a:cs typeface="나눔고딕"/>
              </a:defRPr>
            </a:lvl6pPr>
            <a:lvl7pPr marL="2971800" indent="-228600" eaLnBrk="0" fontAlgn="base" latinLnBrk="1" hangingPunct="0">
              <a:spcBef>
                <a:spcPct val="0"/>
              </a:spcBef>
              <a:spcAft>
                <a:spcPct val="0"/>
              </a:spcAft>
              <a:defRPr>
                <a:solidFill>
                  <a:schemeClr val="tx1"/>
                </a:solidFill>
                <a:latin typeface="Arial" pitchFamily="34" charset="0"/>
                <a:ea typeface="나눔고딕"/>
                <a:cs typeface="나눔고딕"/>
              </a:defRPr>
            </a:lvl7pPr>
            <a:lvl8pPr marL="3429000" indent="-228600" eaLnBrk="0" fontAlgn="base" latinLnBrk="1" hangingPunct="0">
              <a:spcBef>
                <a:spcPct val="0"/>
              </a:spcBef>
              <a:spcAft>
                <a:spcPct val="0"/>
              </a:spcAft>
              <a:defRPr>
                <a:solidFill>
                  <a:schemeClr val="tx1"/>
                </a:solidFill>
                <a:latin typeface="Arial" pitchFamily="34" charset="0"/>
                <a:ea typeface="나눔고딕"/>
                <a:cs typeface="나눔고딕"/>
              </a:defRPr>
            </a:lvl8pPr>
            <a:lvl9pPr marL="3886200" indent="-228600" eaLnBrk="0" fontAlgn="base" latinLnBrk="1" hangingPunct="0">
              <a:spcBef>
                <a:spcPct val="0"/>
              </a:spcBef>
              <a:spcAft>
                <a:spcPct val="0"/>
              </a:spcAft>
              <a:defRPr>
                <a:solidFill>
                  <a:schemeClr val="tx1"/>
                </a:solidFill>
                <a:latin typeface="Arial" pitchFamily="34" charset="0"/>
                <a:ea typeface="나눔고딕"/>
                <a:cs typeface="나눔고딕"/>
              </a:defRPr>
            </a:lvl9pPr>
          </a:lstStyle>
          <a:p>
            <a:pPr algn="ctr" eaLnBrk="1" hangingPunct="1"/>
            <a:r>
              <a:rPr lang="zh-CN" altLang="en-US" sz="1400" dirty="0" smtClean="0">
                <a:solidFill>
                  <a:srgbClr val="C00000"/>
                </a:solidFill>
                <a:ea typeface="宋体" pitchFamily="2" charset="-122"/>
              </a:rPr>
              <a:t>降低医疗费</a:t>
            </a:r>
            <a:r>
              <a:rPr lang="zh-CN" altLang="en-US" sz="1400" dirty="0">
                <a:solidFill>
                  <a:srgbClr val="C00000"/>
                </a:solidFill>
                <a:ea typeface="宋体" pitchFamily="2" charset="-122"/>
              </a:rPr>
              <a:t>用</a:t>
            </a:r>
          </a:p>
        </p:txBody>
      </p:sp>
    </p:spTree>
    <p:extLst>
      <p:ext uri="{BB962C8B-B14F-4D97-AF65-F5344CB8AC3E}">
        <p14:creationId xmlns:p14="http://schemas.microsoft.com/office/powerpoint/2010/main" val="15812774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xfrm>
            <a:off x="6561193" y="623731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6</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社区临床决策支持需求分析</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1" name="下箭头 20"/>
          <p:cNvSpPr/>
          <p:nvPr/>
        </p:nvSpPr>
        <p:spPr bwMode="auto">
          <a:xfrm>
            <a:off x="590577" y="4408864"/>
            <a:ext cx="576064" cy="972610"/>
          </a:xfrm>
          <a:prstGeom prst="downArrow">
            <a:avLst/>
          </a:prstGeom>
          <a:solidFill>
            <a:schemeClr val="accent3">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4" name="TextBox 23"/>
          <p:cNvSpPr txBox="1"/>
          <p:nvPr/>
        </p:nvSpPr>
        <p:spPr>
          <a:xfrm>
            <a:off x="4283117" y="5365025"/>
            <a:ext cx="1214906" cy="738664"/>
          </a:xfrm>
          <a:prstGeom prst="rect">
            <a:avLst/>
          </a:prstGeom>
          <a:noFill/>
        </p:spPr>
        <p:txBody>
          <a:bodyPr wrap="square" rtlCol="0">
            <a:spAutoFit/>
          </a:bodyPr>
          <a:lstStyle/>
          <a:p>
            <a:r>
              <a:rPr lang="zh-CN" altLang="en-US" sz="1400" dirty="0" smtClean="0"/>
              <a:t>获取最新临床知识，提高医疗水平</a:t>
            </a:r>
            <a:endParaRPr lang="zh-CN" altLang="en-US" sz="1400" dirty="0"/>
          </a:p>
        </p:txBody>
      </p:sp>
      <p:sp>
        <p:nvSpPr>
          <p:cNvPr id="25" name="TextBox 24"/>
          <p:cNvSpPr txBox="1"/>
          <p:nvPr/>
        </p:nvSpPr>
        <p:spPr>
          <a:xfrm>
            <a:off x="1509433" y="5042920"/>
            <a:ext cx="1034130" cy="338554"/>
          </a:xfrm>
          <a:prstGeom prst="rect">
            <a:avLst/>
          </a:prstGeom>
          <a:noFill/>
        </p:spPr>
        <p:txBody>
          <a:bodyPr wrap="square" rtlCol="0">
            <a:spAutoFit/>
          </a:bodyPr>
          <a:lstStyle/>
          <a:p>
            <a:r>
              <a:rPr lang="zh-CN" altLang="en-US" sz="1600" dirty="0" smtClean="0"/>
              <a:t>领域专家</a:t>
            </a:r>
            <a:endParaRPr lang="en-US" altLang="zh-CN" sz="1600" dirty="0"/>
          </a:p>
        </p:txBody>
      </p:sp>
      <p:pic>
        <p:nvPicPr>
          <p:cNvPr id="26" name="Picture 2" descr="C:\Users\Vico\Desktop\us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1526" y="3892696"/>
            <a:ext cx="902965" cy="103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Freeform 3"/>
          <p:cNvSpPr>
            <a:spLocks/>
          </p:cNvSpPr>
          <p:nvPr/>
        </p:nvSpPr>
        <p:spPr bwMode="gray">
          <a:xfrm rot="4845318" flipV="1">
            <a:off x="3049614" y="3318735"/>
            <a:ext cx="554028" cy="1561172"/>
          </a:xfrm>
          <a:custGeom>
            <a:avLst/>
            <a:gdLst>
              <a:gd name="T0" fmla="*/ 415215134 w 501"/>
              <a:gd name="T1" fmla="*/ 1248269996 h 1198"/>
              <a:gd name="T2" fmla="*/ 330514655 w 501"/>
              <a:gd name="T3" fmla="*/ 1155566102 h 1198"/>
              <a:gd name="T4" fmla="*/ 258703233 w 501"/>
              <a:gd name="T5" fmla="*/ 1059628073 h 1198"/>
              <a:gd name="T6" fmla="*/ 199781828 w 501"/>
              <a:gd name="T7" fmla="*/ 965846480 h 1198"/>
              <a:gd name="T8" fmla="*/ 153749480 w 501"/>
              <a:gd name="T9" fmla="*/ 877454419 h 1198"/>
              <a:gd name="T10" fmla="*/ 118763937 w 501"/>
              <a:gd name="T11" fmla="*/ 800919120 h 1198"/>
              <a:gd name="T12" fmla="*/ 96668410 w 501"/>
              <a:gd name="T13" fmla="*/ 742709892 h 1198"/>
              <a:gd name="T14" fmla="*/ 84700479 w 501"/>
              <a:gd name="T15" fmla="*/ 704981092 h 1198"/>
              <a:gd name="T16" fmla="*/ 51556229 w 501"/>
              <a:gd name="T17" fmla="*/ 558379802 h 1198"/>
              <a:gd name="T18" fmla="*/ 35905711 w 501"/>
              <a:gd name="T19" fmla="*/ 426869409 h 1198"/>
              <a:gd name="T20" fmla="*/ 33143290 w 501"/>
              <a:gd name="T21" fmla="*/ 316918182 h 1198"/>
              <a:gd name="T22" fmla="*/ 37747005 w 501"/>
              <a:gd name="T23" fmla="*/ 228526120 h 1198"/>
              <a:gd name="T24" fmla="*/ 47873642 w 501"/>
              <a:gd name="T25" fmla="*/ 162770924 h 1198"/>
              <a:gd name="T26" fmla="*/ 56159944 w 501"/>
              <a:gd name="T27" fmla="*/ 122886727 h 1198"/>
              <a:gd name="T28" fmla="*/ 60762699 w 501"/>
              <a:gd name="T29" fmla="*/ 108873528 h 1198"/>
              <a:gd name="T30" fmla="*/ 221877355 w 501"/>
              <a:gd name="T31" fmla="*/ 0 h 1198"/>
              <a:gd name="T32" fmla="*/ 211750718 w 501"/>
              <a:gd name="T33" fmla="*/ 215590621 h 1198"/>
              <a:gd name="T34" fmla="*/ 208068130 w 501"/>
              <a:gd name="T35" fmla="*/ 224214287 h 1198"/>
              <a:gd name="T36" fmla="*/ 198861661 w 501"/>
              <a:gd name="T37" fmla="*/ 249007588 h 1198"/>
              <a:gd name="T38" fmla="*/ 186892771 w 501"/>
              <a:gd name="T39" fmla="*/ 293203618 h 1198"/>
              <a:gd name="T40" fmla="*/ 176765175 w 501"/>
              <a:gd name="T41" fmla="*/ 357880078 h 1198"/>
              <a:gd name="T42" fmla="*/ 172162419 w 501"/>
              <a:gd name="T43" fmla="*/ 445194440 h 1198"/>
              <a:gd name="T44" fmla="*/ 175845007 w 501"/>
              <a:gd name="T45" fmla="*/ 556224404 h 1198"/>
              <a:gd name="T46" fmla="*/ 192416652 w 501"/>
              <a:gd name="T47" fmla="*/ 687734797 h 1198"/>
              <a:gd name="T48" fmla="*/ 220036061 w 501"/>
              <a:gd name="T49" fmla="*/ 809542787 h 1198"/>
              <a:gd name="T50" fmla="*/ 255941772 w 501"/>
              <a:gd name="T51" fmla="*/ 920572751 h 1198"/>
              <a:gd name="T52" fmla="*/ 297371365 w 501"/>
              <a:gd name="T53" fmla="*/ 1019743876 h 1198"/>
              <a:gd name="T54" fmla="*/ 339721124 w 501"/>
              <a:gd name="T55" fmla="*/ 1104902841 h 1198"/>
              <a:gd name="T56" fmla="*/ 381150717 w 501"/>
              <a:gd name="T57" fmla="*/ 1176047569 h 1198"/>
              <a:gd name="T58" fmla="*/ 417056428 w 501"/>
              <a:gd name="T59" fmla="*/ 1231022664 h 1198"/>
              <a:gd name="T60" fmla="*/ 444675837 w 501"/>
              <a:gd name="T61" fmla="*/ 1269829162 h 1198"/>
              <a:gd name="T62" fmla="*/ 460326355 w 501"/>
              <a:gd name="T63" fmla="*/ 1289232931 h 11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01" h="1198">
                <a:moveTo>
                  <a:pt x="501" y="1198"/>
                </a:moveTo>
                <a:lnTo>
                  <a:pt x="451" y="1158"/>
                </a:lnTo>
                <a:lnTo>
                  <a:pt x="403" y="1115"/>
                </a:lnTo>
                <a:lnTo>
                  <a:pt x="359" y="1072"/>
                </a:lnTo>
                <a:lnTo>
                  <a:pt x="318" y="1027"/>
                </a:lnTo>
                <a:lnTo>
                  <a:pt x="281" y="983"/>
                </a:lnTo>
                <a:lnTo>
                  <a:pt x="248" y="938"/>
                </a:lnTo>
                <a:lnTo>
                  <a:pt x="217" y="896"/>
                </a:lnTo>
                <a:lnTo>
                  <a:pt x="190" y="853"/>
                </a:lnTo>
                <a:lnTo>
                  <a:pt x="167" y="814"/>
                </a:lnTo>
                <a:lnTo>
                  <a:pt x="147" y="777"/>
                </a:lnTo>
                <a:lnTo>
                  <a:pt x="129" y="743"/>
                </a:lnTo>
                <a:lnTo>
                  <a:pt x="115" y="714"/>
                </a:lnTo>
                <a:lnTo>
                  <a:pt x="105" y="689"/>
                </a:lnTo>
                <a:lnTo>
                  <a:pt x="97" y="669"/>
                </a:lnTo>
                <a:lnTo>
                  <a:pt x="92" y="654"/>
                </a:lnTo>
                <a:lnTo>
                  <a:pt x="71" y="583"/>
                </a:lnTo>
                <a:lnTo>
                  <a:pt x="56" y="518"/>
                </a:lnTo>
                <a:lnTo>
                  <a:pt x="45" y="454"/>
                </a:lnTo>
                <a:lnTo>
                  <a:pt x="39" y="396"/>
                </a:lnTo>
                <a:lnTo>
                  <a:pt x="36" y="343"/>
                </a:lnTo>
                <a:lnTo>
                  <a:pt x="36" y="294"/>
                </a:lnTo>
                <a:lnTo>
                  <a:pt x="37" y="251"/>
                </a:lnTo>
                <a:lnTo>
                  <a:pt x="41" y="212"/>
                </a:lnTo>
                <a:lnTo>
                  <a:pt x="46" y="180"/>
                </a:lnTo>
                <a:lnTo>
                  <a:pt x="52" y="151"/>
                </a:lnTo>
                <a:lnTo>
                  <a:pt x="57" y="129"/>
                </a:lnTo>
                <a:lnTo>
                  <a:pt x="61" y="114"/>
                </a:lnTo>
                <a:lnTo>
                  <a:pt x="65" y="105"/>
                </a:lnTo>
                <a:lnTo>
                  <a:pt x="66" y="101"/>
                </a:lnTo>
                <a:lnTo>
                  <a:pt x="0" y="63"/>
                </a:lnTo>
                <a:lnTo>
                  <a:pt x="241" y="0"/>
                </a:lnTo>
                <a:lnTo>
                  <a:pt x="306" y="245"/>
                </a:lnTo>
                <a:lnTo>
                  <a:pt x="230" y="200"/>
                </a:lnTo>
                <a:lnTo>
                  <a:pt x="229" y="203"/>
                </a:lnTo>
                <a:lnTo>
                  <a:pt x="226" y="208"/>
                </a:lnTo>
                <a:lnTo>
                  <a:pt x="221" y="217"/>
                </a:lnTo>
                <a:lnTo>
                  <a:pt x="216" y="231"/>
                </a:lnTo>
                <a:lnTo>
                  <a:pt x="209" y="249"/>
                </a:lnTo>
                <a:lnTo>
                  <a:pt x="203" y="272"/>
                </a:lnTo>
                <a:lnTo>
                  <a:pt x="196" y="300"/>
                </a:lnTo>
                <a:lnTo>
                  <a:pt x="192" y="332"/>
                </a:lnTo>
                <a:lnTo>
                  <a:pt x="189" y="369"/>
                </a:lnTo>
                <a:lnTo>
                  <a:pt x="187" y="413"/>
                </a:lnTo>
                <a:lnTo>
                  <a:pt x="187" y="462"/>
                </a:lnTo>
                <a:lnTo>
                  <a:pt x="191" y="516"/>
                </a:lnTo>
                <a:lnTo>
                  <a:pt x="199" y="578"/>
                </a:lnTo>
                <a:lnTo>
                  <a:pt x="209" y="638"/>
                </a:lnTo>
                <a:lnTo>
                  <a:pt x="222" y="696"/>
                </a:lnTo>
                <a:lnTo>
                  <a:pt x="239" y="751"/>
                </a:lnTo>
                <a:lnTo>
                  <a:pt x="257" y="804"/>
                </a:lnTo>
                <a:lnTo>
                  <a:pt x="278" y="854"/>
                </a:lnTo>
                <a:lnTo>
                  <a:pt x="300" y="901"/>
                </a:lnTo>
                <a:lnTo>
                  <a:pt x="323" y="946"/>
                </a:lnTo>
                <a:lnTo>
                  <a:pt x="346" y="987"/>
                </a:lnTo>
                <a:lnTo>
                  <a:pt x="369" y="1025"/>
                </a:lnTo>
                <a:lnTo>
                  <a:pt x="392" y="1060"/>
                </a:lnTo>
                <a:lnTo>
                  <a:pt x="414" y="1091"/>
                </a:lnTo>
                <a:lnTo>
                  <a:pt x="434" y="1119"/>
                </a:lnTo>
                <a:lnTo>
                  <a:pt x="453" y="1142"/>
                </a:lnTo>
                <a:lnTo>
                  <a:pt x="469" y="1161"/>
                </a:lnTo>
                <a:lnTo>
                  <a:pt x="483" y="1178"/>
                </a:lnTo>
                <a:lnTo>
                  <a:pt x="493" y="1189"/>
                </a:lnTo>
                <a:lnTo>
                  <a:pt x="500" y="1196"/>
                </a:lnTo>
                <a:lnTo>
                  <a:pt x="501" y="1198"/>
                </a:lnTo>
                <a:close/>
              </a:path>
            </a:pathLst>
          </a:cu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pic>
        <p:nvPicPr>
          <p:cNvPr id="28" name="Picture 2" descr="C:\Users\Vico\Pictures\11023.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0016" y="3978632"/>
            <a:ext cx="998538"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p:cNvSpPr txBox="1"/>
          <p:nvPr/>
        </p:nvSpPr>
        <p:spPr>
          <a:xfrm>
            <a:off x="4332695" y="4977169"/>
            <a:ext cx="1115751" cy="338554"/>
          </a:xfrm>
          <a:prstGeom prst="rect">
            <a:avLst/>
          </a:prstGeom>
          <a:noFill/>
        </p:spPr>
        <p:txBody>
          <a:bodyPr wrap="square" rtlCol="0">
            <a:spAutoFit/>
          </a:bodyPr>
          <a:lstStyle/>
          <a:p>
            <a:r>
              <a:rPr lang="zh-CN" altLang="en-US" sz="1600" dirty="0" smtClean="0"/>
              <a:t>社区医生</a:t>
            </a:r>
            <a:endParaRPr lang="zh-CN" altLang="en-US" sz="1600" dirty="0"/>
          </a:p>
        </p:txBody>
      </p:sp>
      <p:sp>
        <p:nvSpPr>
          <p:cNvPr id="31" name="Freeform 3"/>
          <p:cNvSpPr>
            <a:spLocks/>
          </p:cNvSpPr>
          <p:nvPr/>
        </p:nvSpPr>
        <p:spPr bwMode="gray">
          <a:xfrm rot="4752713" flipV="1">
            <a:off x="5927158" y="3285612"/>
            <a:ext cx="554028" cy="1647480"/>
          </a:xfrm>
          <a:custGeom>
            <a:avLst/>
            <a:gdLst>
              <a:gd name="T0" fmla="*/ 415215134 w 501"/>
              <a:gd name="T1" fmla="*/ 1248269996 h 1198"/>
              <a:gd name="T2" fmla="*/ 330514655 w 501"/>
              <a:gd name="T3" fmla="*/ 1155566102 h 1198"/>
              <a:gd name="T4" fmla="*/ 258703233 w 501"/>
              <a:gd name="T5" fmla="*/ 1059628073 h 1198"/>
              <a:gd name="T6" fmla="*/ 199781828 w 501"/>
              <a:gd name="T7" fmla="*/ 965846480 h 1198"/>
              <a:gd name="T8" fmla="*/ 153749480 w 501"/>
              <a:gd name="T9" fmla="*/ 877454419 h 1198"/>
              <a:gd name="T10" fmla="*/ 118763937 w 501"/>
              <a:gd name="T11" fmla="*/ 800919120 h 1198"/>
              <a:gd name="T12" fmla="*/ 96668410 w 501"/>
              <a:gd name="T13" fmla="*/ 742709892 h 1198"/>
              <a:gd name="T14" fmla="*/ 84700479 w 501"/>
              <a:gd name="T15" fmla="*/ 704981092 h 1198"/>
              <a:gd name="T16" fmla="*/ 51556229 w 501"/>
              <a:gd name="T17" fmla="*/ 558379802 h 1198"/>
              <a:gd name="T18" fmla="*/ 35905711 w 501"/>
              <a:gd name="T19" fmla="*/ 426869409 h 1198"/>
              <a:gd name="T20" fmla="*/ 33143290 w 501"/>
              <a:gd name="T21" fmla="*/ 316918182 h 1198"/>
              <a:gd name="T22" fmla="*/ 37747005 w 501"/>
              <a:gd name="T23" fmla="*/ 228526120 h 1198"/>
              <a:gd name="T24" fmla="*/ 47873642 w 501"/>
              <a:gd name="T25" fmla="*/ 162770924 h 1198"/>
              <a:gd name="T26" fmla="*/ 56159944 w 501"/>
              <a:gd name="T27" fmla="*/ 122886727 h 1198"/>
              <a:gd name="T28" fmla="*/ 60762699 w 501"/>
              <a:gd name="T29" fmla="*/ 108873528 h 1198"/>
              <a:gd name="T30" fmla="*/ 221877355 w 501"/>
              <a:gd name="T31" fmla="*/ 0 h 1198"/>
              <a:gd name="T32" fmla="*/ 211750718 w 501"/>
              <a:gd name="T33" fmla="*/ 215590621 h 1198"/>
              <a:gd name="T34" fmla="*/ 208068130 w 501"/>
              <a:gd name="T35" fmla="*/ 224214287 h 1198"/>
              <a:gd name="T36" fmla="*/ 198861661 w 501"/>
              <a:gd name="T37" fmla="*/ 249007588 h 1198"/>
              <a:gd name="T38" fmla="*/ 186892771 w 501"/>
              <a:gd name="T39" fmla="*/ 293203618 h 1198"/>
              <a:gd name="T40" fmla="*/ 176765175 w 501"/>
              <a:gd name="T41" fmla="*/ 357880078 h 1198"/>
              <a:gd name="T42" fmla="*/ 172162419 w 501"/>
              <a:gd name="T43" fmla="*/ 445194440 h 1198"/>
              <a:gd name="T44" fmla="*/ 175845007 w 501"/>
              <a:gd name="T45" fmla="*/ 556224404 h 1198"/>
              <a:gd name="T46" fmla="*/ 192416652 w 501"/>
              <a:gd name="T47" fmla="*/ 687734797 h 1198"/>
              <a:gd name="T48" fmla="*/ 220036061 w 501"/>
              <a:gd name="T49" fmla="*/ 809542787 h 1198"/>
              <a:gd name="T50" fmla="*/ 255941772 w 501"/>
              <a:gd name="T51" fmla="*/ 920572751 h 1198"/>
              <a:gd name="T52" fmla="*/ 297371365 w 501"/>
              <a:gd name="T53" fmla="*/ 1019743876 h 1198"/>
              <a:gd name="T54" fmla="*/ 339721124 w 501"/>
              <a:gd name="T55" fmla="*/ 1104902841 h 1198"/>
              <a:gd name="T56" fmla="*/ 381150717 w 501"/>
              <a:gd name="T57" fmla="*/ 1176047569 h 1198"/>
              <a:gd name="T58" fmla="*/ 417056428 w 501"/>
              <a:gd name="T59" fmla="*/ 1231022664 h 1198"/>
              <a:gd name="T60" fmla="*/ 444675837 w 501"/>
              <a:gd name="T61" fmla="*/ 1269829162 h 1198"/>
              <a:gd name="T62" fmla="*/ 460326355 w 501"/>
              <a:gd name="T63" fmla="*/ 1289232931 h 11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01" h="1198">
                <a:moveTo>
                  <a:pt x="501" y="1198"/>
                </a:moveTo>
                <a:lnTo>
                  <a:pt x="451" y="1158"/>
                </a:lnTo>
                <a:lnTo>
                  <a:pt x="403" y="1115"/>
                </a:lnTo>
                <a:lnTo>
                  <a:pt x="359" y="1072"/>
                </a:lnTo>
                <a:lnTo>
                  <a:pt x="318" y="1027"/>
                </a:lnTo>
                <a:lnTo>
                  <a:pt x="281" y="983"/>
                </a:lnTo>
                <a:lnTo>
                  <a:pt x="248" y="938"/>
                </a:lnTo>
                <a:lnTo>
                  <a:pt x="217" y="896"/>
                </a:lnTo>
                <a:lnTo>
                  <a:pt x="190" y="853"/>
                </a:lnTo>
                <a:lnTo>
                  <a:pt x="167" y="814"/>
                </a:lnTo>
                <a:lnTo>
                  <a:pt x="147" y="777"/>
                </a:lnTo>
                <a:lnTo>
                  <a:pt x="129" y="743"/>
                </a:lnTo>
                <a:lnTo>
                  <a:pt x="115" y="714"/>
                </a:lnTo>
                <a:lnTo>
                  <a:pt x="105" y="689"/>
                </a:lnTo>
                <a:lnTo>
                  <a:pt x="97" y="669"/>
                </a:lnTo>
                <a:lnTo>
                  <a:pt x="92" y="654"/>
                </a:lnTo>
                <a:lnTo>
                  <a:pt x="71" y="583"/>
                </a:lnTo>
                <a:lnTo>
                  <a:pt x="56" y="518"/>
                </a:lnTo>
                <a:lnTo>
                  <a:pt x="45" y="454"/>
                </a:lnTo>
                <a:lnTo>
                  <a:pt x="39" y="396"/>
                </a:lnTo>
                <a:lnTo>
                  <a:pt x="36" y="343"/>
                </a:lnTo>
                <a:lnTo>
                  <a:pt x="36" y="294"/>
                </a:lnTo>
                <a:lnTo>
                  <a:pt x="37" y="251"/>
                </a:lnTo>
                <a:lnTo>
                  <a:pt x="41" y="212"/>
                </a:lnTo>
                <a:lnTo>
                  <a:pt x="46" y="180"/>
                </a:lnTo>
                <a:lnTo>
                  <a:pt x="52" y="151"/>
                </a:lnTo>
                <a:lnTo>
                  <a:pt x="57" y="129"/>
                </a:lnTo>
                <a:lnTo>
                  <a:pt x="61" y="114"/>
                </a:lnTo>
                <a:lnTo>
                  <a:pt x="65" y="105"/>
                </a:lnTo>
                <a:lnTo>
                  <a:pt x="66" y="101"/>
                </a:lnTo>
                <a:lnTo>
                  <a:pt x="0" y="63"/>
                </a:lnTo>
                <a:lnTo>
                  <a:pt x="241" y="0"/>
                </a:lnTo>
                <a:lnTo>
                  <a:pt x="306" y="245"/>
                </a:lnTo>
                <a:lnTo>
                  <a:pt x="230" y="200"/>
                </a:lnTo>
                <a:lnTo>
                  <a:pt x="229" y="203"/>
                </a:lnTo>
                <a:lnTo>
                  <a:pt x="226" y="208"/>
                </a:lnTo>
                <a:lnTo>
                  <a:pt x="221" y="217"/>
                </a:lnTo>
                <a:lnTo>
                  <a:pt x="216" y="231"/>
                </a:lnTo>
                <a:lnTo>
                  <a:pt x="209" y="249"/>
                </a:lnTo>
                <a:lnTo>
                  <a:pt x="203" y="272"/>
                </a:lnTo>
                <a:lnTo>
                  <a:pt x="196" y="300"/>
                </a:lnTo>
                <a:lnTo>
                  <a:pt x="192" y="332"/>
                </a:lnTo>
                <a:lnTo>
                  <a:pt x="189" y="369"/>
                </a:lnTo>
                <a:lnTo>
                  <a:pt x="187" y="413"/>
                </a:lnTo>
                <a:lnTo>
                  <a:pt x="187" y="462"/>
                </a:lnTo>
                <a:lnTo>
                  <a:pt x="191" y="516"/>
                </a:lnTo>
                <a:lnTo>
                  <a:pt x="199" y="578"/>
                </a:lnTo>
                <a:lnTo>
                  <a:pt x="209" y="638"/>
                </a:lnTo>
                <a:lnTo>
                  <a:pt x="222" y="696"/>
                </a:lnTo>
                <a:lnTo>
                  <a:pt x="239" y="751"/>
                </a:lnTo>
                <a:lnTo>
                  <a:pt x="257" y="804"/>
                </a:lnTo>
                <a:lnTo>
                  <a:pt x="278" y="854"/>
                </a:lnTo>
                <a:lnTo>
                  <a:pt x="300" y="901"/>
                </a:lnTo>
                <a:lnTo>
                  <a:pt x="323" y="946"/>
                </a:lnTo>
                <a:lnTo>
                  <a:pt x="346" y="987"/>
                </a:lnTo>
                <a:lnTo>
                  <a:pt x="369" y="1025"/>
                </a:lnTo>
                <a:lnTo>
                  <a:pt x="392" y="1060"/>
                </a:lnTo>
                <a:lnTo>
                  <a:pt x="414" y="1091"/>
                </a:lnTo>
                <a:lnTo>
                  <a:pt x="434" y="1119"/>
                </a:lnTo>
                <a:lnTo>
                  <a:pt x="453" y="1142"/>
                </a:lnTo>
                <a:lnTo>
                  <a:pt x="469" y="1161"/>
                </a:lnTo>
                <a:lnTo>
                  <a:pt x="483" y="1178"/>
                </a:lnTo>
                <a:lnTo>
                  <a:pt x="493" y="1189"/>
                </a:lnTo>
                <a:lnTo>
                  <a:pt x="500" y="1196"/>
                </a:lnTo>
                <a:lnTo>
                  <a:pt x="501" y="1198"/>
                </a:lnTo>
                <a:close/>
              </a:path>
            </a:pathLst>
          </a:cu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pic>
        <p:nvPicPr>
          <p:cNvPr id="32" name="Picture 4" descr="C:\Users\FGJ\Pictures\docto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7018" y="4097984"/>
            <a:ext cx="944660" cy="944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2"/>
          <p:cNvSpPr txBox="1"/>
          <p:nvPr/>
        </p:nvSpPr>
        <p:spPr>
          <a:xfrm>
            <a:off x="201548" y="5319060"/>
            <a:ext cx="1475423" cy="307777"/>
          </a:xfrm>
          <a:prstGeom prst="rect">
            <a:avLst/>
          </a:prstGeom>
          <a:noFill/>
        </p:spPr>
        <p:txBody>
          <a:bodyPr wrap="square" rtlCol="0">
            <a:spAutoFit/>
          </a:bodyPr>
          <a:lstStyle/>
          <a:p>
            <a:r>
              <a:rPr lang="zh-CN" altLang="en-US" sz="1400" dirty="0" smtClean="0"/>
              <a:t>知识的传播应用</a:t>
            </a:r>
            <a:endParaRPr lang="zh-CN" altLang="en-US" sz="1400" dirty="0"/>
          </a:p>
        </p:txBody>
      </p:sp>
      <p:sp>
        <p:nvSpPr>
          <p:cNvPr id="34" name="TextBox 33"/>
          <p:cNvSpPr txBox="1"/>
          <p:nvPr/>
        </p:nvSpPr>
        <p:spPr>
          <a:xfrm>
            <a:off x="7291526" y="5384100"/>
            <a:ext cx="1395274" cy="738664"/>
          </a:xfrm>
          <a:prstGeom prst="rect">
            <a:avLst/>
          </a:prstGeom>
          <a:noFill/>
        </p:spPr>
        <p:txBody>
          <a:bodyPr wrap="square" rtlCol="0">
            <a:spAutoFit/>
          </a:bodyPr>
          <a:lstStyle/>
          <a:p>
            <a:r>
              <a:rPr lang="zh-CN" altLang="en-US" sz="1400" dirty="0" smtClean="0"/>
              <a:t>满足常见病诊疗需求的高质量的医疗服务</a:t>
            </a:r>
            <a:endParaRPr lang="zh-CN" altLang="en-US" sz="1400" dirty="0"/>
          </a:p>
        </p:txBody>
      </p:sp>
      <p:sp>
        <p:nvSpPr>
          <p:cNvPr id="35" name="TextBox 34"/>
          <p:cNvSpPr txBox="1"/>
          <p:nvPr/>
        </p:nvSpPr>
        <p:spPr>
          <a:xfrm>
            <a:off x="170066" y="4215918"/>
            <a:ext cx="1747084" cy="307777"/>
          </a:xfrm>
          <a:prstGeom prst="rect">
            <a:avLst/>
          </a:prstGeom>
          <a:noFill/>
        </p:spPr>
        <p:txBody>
          <a:bodyPr wrap="square" rtlCol="0">
            <a:spAutoFit/>
          </a:bodyPr>
          <a:lstStyle/>
          <a:p>
            <a:r>
              <a:rPr lang="zh-CN" altLang="en-US" sz="1400" dirty="0" smtClean="0"/>
              <a:t>临床数据获取利用</a:t>
            </a:r>
            <a:endParaRPr lang="zh-CN" altLang="en-US" sz="1400" dirty="0"/>
          </a:p>
        </p:txBody>
      </p:sp>
      <p:sp>
        <p:nvSpPr>
          <p:cNvPr id="36" name="Freeform 5"/>
          <p:cNvSpPr>
            <a:spLocks/>
          </p:cNvSpPr>
          <p:nvPr/>
        </p:nvSpPr>
        <p:spPr bwMode="gray">
          <a:xfrm rot="9488641" flipV="1">
            <a:off x="2696581" y="4855674"/>
            <a:ext cx="1181157" cy="729873"/>
          </a:xfrm>
          <a:custGeom>
            <a:avLst/>
            <a:gdLst>
              <a:gd name="T0" fmla="*/ 0 w 952"/>
              <a:gd name="T1" fmla="*/ 526266145 h 947"/>
              <a:gd name="T2" fmla="*/ 345884087 w 952"/>
              <a:gd name="T3" fmla="*/ 411407017 h 947"/>
              <a:gd name="T4" fmla="*/ 344072774 w 952"/>
              <a:gd name="T5" fmla="*/ 467792407 h 947"/>
              <a:gd name="T6" fmla="*/ 351316681 w 952"/>
              <a:gd name="T7" fmla="*/ 467792407 h 947"/>
              <a:gd name="T8" fmla="*/ 371237087 w 952"/>
              <a:gd name="T9" fmla="*/ 467792407 h 947"/>
              <a:gd name="T10" fmla="*/ 407455274 w 952"/>
              <a:gd name="T11" fmla="*/ 467096569 h 947"/>
              <a:gd name="T12" fmla="*/ 452727335 w 952"/>
              <a:gd name="T13" fmla="*/ 464311549 h 947"/>
              <a:gd name="T14" fmla="*/ 508865928 w 952"/>
              <a:gd name="T15" fmla="*/ 460831526 h 947"/>
              <a:gd name="T16" fmla="*/ 572247082 w 952"/>
              <a:gd name="T17" fmla="*/ 454566483 h 947"/>
              <a:gd name="T18" fmla="*/ 644683455 w 952"/>
              <a:gd name="T19" fmla="*/ 446213092 h 947"/>
              <a:gd name="T20" fmla="*/ 722553768 w 952"/>
              <a:gd name="T21" fmla="*/ 435771353 h 947"/>
              <a:gd name="T22" fmla="*/ 804044015 w 952"/>
              <a:gd name="T23" fmla="*/ 421152084 h 947"/>
              <a:gd name="T24" fmla="*/ 890968202 w 952"/>
              <a:gd name="T25" fmla="*/ 402356954 h 947"/>
              <a:gd name="T26" fmla="*/ 977891043 w 952"/>
              <a:gd name="T27" fmla="*/ 380777638 h 947"/>
              <a:gd name="T28" fmla="*/ 1063003916 w 952"/>
              <a:gd name="T29" fmla="*/ 353629117 h 947"/>
              <a:gd name="T30" fmla="*/ 1149928103 w 952"/>
              <a:gd name="T31" fmla="*/ 322303066 h 947"/>
              <a:gd name="T32" fmla="*/ 1247717476 w 952"/>
              <a:gd name="T33" fmla="*/ 281928620 h 947"/>
              <a:gd name="T34" fmla="*/ 1334640317 w 952"/>
              <a:gd name="T35" fmla="*/ 243641688 h 947"/>
              <a:gd name="T36" fmla="*/ 1412509284 w 952"/>
              <a:gd name="T37" fmla="*/ 207443937 h 947"/>
              <a:gd name="T38" fmla="*/ 1477703096 w 952"/>
              <a:gd name="T39" fmla="*/ 173333701 h 947"/>
              <a:gd name="T40" fmla="*/ 1533840344 w 952"/>
              <a:gd name="T41" fmla="*/ 142008484 h 947"/>
              <a:gd name="T42" fmla="*/ 1580925063 w 952"/>
              <a:gd name="T43" fmla="*/ 114163290 h 947"/>
              <a:gd name="T44" fmla="*/ 1620764530 w 952"/>
              <a:gd name="T45" fmla="*/ 87711441 h 947"/>
              <a:gd name="T46" fmla="*/ 1653361437 w 952"/>
              <a:gd name="T47" fmla="*/ 65435454 h 947"/>
              <a:gd name="T48" fmla="*/ 1676903124 w 952"/>
              <a:gd name="T49" fmla="*/ 45943651 h 947"/>
              <a:gd name="T50" fmla="*/ 1695012217 w 952"/>
              <a:gd name="T51" fmla="*/ 29236869 h 947"/>
              <a:gd name="T52" fmla="*/ 1709498684 w 952"/>
              <a:gd name="T53" fmla="*/ 16706782 h 947"/>
              <a:gd name="T54" fmla="*/ 1718553904 w 952"/>
              <a:gd name="T55" fmla="*/ 8353391 h 947"/>
              <a:gd name="T56" fmla="*/ 1723986497 w 952"/>
              <a:gd name="T57" fmla="*/ 1392510 h 947"/>
              <a:gd name="T58" fmla="*/ 1723986497 w 952"/>
              <a:gd name="T59" fmla="*/ 0 h 947"/>
              <a:gd name="T60" fmla="*/ 1723986497 w 952"/>
              <a:gd name="T61" fmla="*/ 2784186 h 947"/>
              <a:gd name="T62" fmla="*/ 1720365217 w 952"/>
              <a:gd name="T63" fmla="*/ 11834249 h 947"/>
              <a:gd name="T64" fmla="*/ 1716742591 w 952"/>
              <a:gd name="T65" fmla="*/ 25060173 h 947"/>
              <a:gd name="T66" fmla="*/ 1705877404 w 952"/>
              <a:gd name="T67" fmla="*/ 43159466 h 947"/>
              <a:gd name="T68" fmla="*/ 1695012217 w 952"/>
              <a:gd name="T69" fmla="*/ 64738781 h 947"/>
              <a:gd name="T70" fmla="*/ 1678713091 w 952"/>
              <a:gd name="T71" fmla="*/ 90495627 h 947"/>
              <a:gd name="T72" fmla="*/ 1655171404 w 952"/>
              <a:gd name="T73" fmla="*/ 119732496 h 947"/>
              <a:gd name="T74" fmla="*/ 1628008437 w 952"/>
              <a:gd name="T75" fmla="*/ 151057713 h 947"/>
              <a:gd name="T76" fmla="*/ 1595411531 w 952"/>
              <a:gd name="T77" fmla="*/ 183775440 h 947"/>
              <a:gd name="T78" fmla="*/ 1551949437 w 952"/>
              <a:gd name="T79" fmla="*/ 219277352 h 947"/>
              <a:gd name="T80" fmla="*/ 1503056096 w 952"/>
              <a:gd name="T81" fmla="*/ 256171774 h 947"/>
              <a:gd name="T82" fmla="*/ 1445106190 w 952"/>
              <a:gd name="T83" fmla="*/ 293066197 h 947"/>
              <a:gd name="T84" fmla="*/ 1379913723 w 952"/>
              <a:gd name="T85" fmla="*/ 330657291 h 947"/>
              <a:gd name="T86" fmla="*/ 1302044756 w 952"/>
              <a:gd name="T87" fmla="*/ 368247551 h 947"/>
              <a:gd name="T88" fmla="*/ 1215120570 w 952"/>
              <a:gd name="T89" fmla="*/ 405141974 h 947"/>
              <a:gd name="T90" fmla="*/ 1110087290 w 952"/>
              <a:gd name="T91" fmla="*/ 443428072 h 947"/>
              <a:gd name="T92" fmla="*/ 1005055356 w 952"/>
              <a:gd name="T93" fmla="*/ 476841636 h 947"/>
              <a:gd name="T94" fmla="*/ 905454669 w 952"/>
              <a:gd name="T95" fmla="*/ 505382667 h 947"/>
              <a:gd name="T96" fmla="*/ 809476609 w 952"/>
              <a:gd name="T97" fmla="*/ 529747003 h 947"/>
              <a:gd name="T98" fmla="*/ 717119829 w 952"/>
              <a:gd name="T99" fmla="*/ 549934643 h 947"/>
              <a:gd name="T100" fmla="*/ 633818268 w 952"/>
              <a:gd name="T101" fmla="*/ 565945588 h 947"/>
              <a:gd name="T102" fmla="*/ 555949301 w 952"/>
              <a:gd name="T103" fmla="*/ 578475674 h 947"/>
              <a:gd name="T104" fmla="*/ 488945521 w 952"/>
              <a:gd name="T105" fmla="*/ 588221575 h 947"/>
              <a:gd name="T106" fmla="*/ 430996961 w 952"/>
              <a:gd name="T107" fmla="*/ 595182457 h 947"/>
              <a:gd name="T108" fmla="*/ 383913587 w 952"/>
              <a:gd name="T109" fmla="*/ 600054990 h 947"/>
              <a:gd name="T110" fmla="*/ 347695400 w 952"/>
              <a:gd name="T111" fmla="*/ 602840010 h 947"/>
              <a:gd name="T112" fmla="*/ 327774994 w 952"/>
              <a:gd name="T113" fmla="*/ 604231686 h 947"/>
              <a:gd name="T114" fmla="*/ 318719774 w 952"/>
              <a:gd name="T115" fmla="*/ 604231686 h 947"/>
              <a:gd name="T116" fmla="*/ 302421994 w 952"/>
              <a:gd name="T117" fmla="*/ 659225400 h 947"/>
              <a:gd name="T118" fmla="*/ 0 w 952"/>
              <a:gd name="T119" fmla="*/ 526266145 h 94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952" h="947">
                <a:moveTo>
                  <a:pt x="0" y="756"/>
                </a:moveTo>
                <a:lnTo>
                  <a:pt x="191" y="591"/>
                </a:lnTo>
                <a:lnTo>
                  <a:pt x="190" y="672"/>
                </a:lnTo>
                <a:lnTo>
                  <a:pt x="194" y="672"/>
                </a:lnTo>
                <a:lnTo>
                  <a:pt x="205" y="672"/>
                </a:lnTo>
                <a:lnTo>
                  <a:pt x="225" y="671"/>
                </a:lnTo>
                <a:lnTo>
                  <a:pt x="250" y="667"/>
                </a:lnTo>
                <a:lnTo>
                  <a:pt x="281" y="662"/>
                </a:lnTo>
                <a:lnTo>
                  <a:pt x="316" y="653"/>
                </a:lnTo>
                <a:lnTo>
                  <a:pt x="356" y="641"/>
                </a:lnTo>
                <a:lnTo>
                  <a:pt x="399" y="626"/>
                </a:lnTo>
                <a:lnTo>
                  <a:pt x="444" y="605"/>
                </a:lnTo>
                <a:lnTo>
                  <a:pt x="492" y="578"/>
                </a:lnTo>
                <a:lnTo>
                  <a:pt x="540" y="547"/>
                </a:lnTo>
                <a:lnTo>
                  <a:pt x="587" y="508"/>
                </a:lnTo>
                <a:lnTo>
                  <a:pt x="635" y="463"/>
                </a:lnTo>
                <a:lnTo>
                  <a:pt x="689" y="405"/>
                </a:lnTo>
                <a:lnTo>
                  <a:pt x="737" y="350"/>
                </a:lnTo>
                <a:lnTo>
                  <a:pt x="780" y="298"/>
                </a:lnTo>
                <a:lnTo>
                  <a:pt x="816" y="249"/>
                </a:lnTo>
                <a:lnTo>
                  <a:pt x="847" y="204"/>
                </a:lnTo>
                <a:lnTo>
                  <a:pt x="873" y="164"/>
                </a:lnTo>
                <a:lnTo>
                  <a:pt x="895" y="126"/>
                </a:lnTo>
                <a:lnTo>
                  <a:pt x="913" y="94"/>
                </a:lnTo>
                <a:lnTo>
                  <a:pt x="926" y="66"/>
                </a:lnTo>
                <a:lnTo>
                  <a:pt x="936" y="42"/>
                </a:lnTo>
                <a:lnTo>
                  <a:pt x="944" y="24"/>
                </a:lnTo>
                <a:lnTo>
                  <a:pt x="949" y="12"/>
                </a:lnTo>
                <a:lnTo>
                  <a:pt x="952" y="2"/>
                </a:lnTo>
                <a:lnTo>
                  <a:pt x="952" y="0"/>
                </a:lnTo>
                <a:lnTo>
                  <a:pt x="952" y="4"/>
                </a:lnTo>
                <a:lnTo>
                  <a:pt x="950" y="17"/>
                </a:lnTo>
                <a:lnTo>
                  <a:pt x="948" y="36"/>
                </a:lnTo>
                <a:lnTo>
                  <a:pt x="942" y="62"/>
                </a:lnTo>
                <a:lnTo>
                  <a:pt x="936" y="93"/>
                </a:lnTo>
                <a:lnTo>
                  <a:pt x="927" y="130"/>
                </a:lnTo>
                <a:lnTo>
                  <a:pt x="914" y="172"/>
                </a:lnTo>
                <a:lnTo>
                  <a:pt x="899" y="217"/>
                </a:lnTo>
                <a:lnTo>
                  <a:pt x="881" y="264"/>
                </a:lnTo>
                <a:lnTo>
                  <a:pt x="857" y="315"/>
                </a:lnTo>
                <a:lnTo>
                  <a:pt x="830" y="368"/>
                </a:lnTo>
                <a:lnTo>
                  <a:pt x="798" y="421"/>
                </a:lnTo>
                <a:lnTo>
                  <a:pt x="762" y="475"/>
                </a:lnTo>
                <a:lnTo>
                  <a:pt x="719" y="529"/>
                </a:lnTo>
                <a:lnTo>
                  <a:pt x="671" y="582"/>
                </a:lnTo>
                <a:lnTo>
                  <a:pt x="613" y="637"/>
                </a:lnTo>
                <a:lnTo>
                  <a:pt x="555" y="685"/>
                </a:lnTo>
                <a:lnTo>
                  <a:pt x="500" y="726"/>
                </a:lnTo>
                <a:lnTo>
                  <a:pt x="447" y="761"/>
                </a:lnTo>
                <a:lnTo>
                  <a:pt x="396" y="790"/>
                </a:lnTo>
                <a:lnTo>
                  <a:pt x="350" y="813"/>
                </a:lnTo>
                <a:lnTo>
                  <a:pt x="307" y="831"/>
                </a:lnTo>
                <a:lnTo>
                  <a:pt x="270" y="845"/>
                </a:lnTo>
                <a:lnTo>
                  <a:pt x="238" y="855"/>
                </a:lnTo>
                <a:lnTo>
                  <a:pt x="212" y="862"/>
                </a:lnTo>
                <a:lnTo>
                  <a:pt x="192" y="866"/>
                </a:lnTo>
                <a:lnTo>
                  <a:pt x="181" y="868"/>
                </a:lnTo>
                <a:lnTo>
                  <a:pt x="176" y="868"/>
                </a:lnTo>
                <a:lnTo>
                  <a:pt x="167" y="947"/>
                </a:lnTo>
                <a:lnTo>
                  <a:pt x="0" y="756"/>
                </a:lnTo>
                <a:close/>
              </a:path>
            </a:pathLst>
          </a:custGeom>
          <a:gradFill rotWithShape="1">
            <a:gsLst>
              <a:gs pos="0">
                <a:srgbClr val="66CCFF">
                  <a:alpha val="70000"/>
                </a:srgbClr>
              </a:gs>
              <a:gs pos="100000">
                <a:srgbClr val="3366FF"/>
              </a:gs>
            </a:gsLst>
            <a:lin ang="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37" name="Freeform 5"/>
          <p:cNvSpPr>
            <a:spLocks/>
          </p:cNvSpPr>
          <p:nvPr/>
        </p:nvSpPr>
        <p:spPr bwMode="gray">
          <a:xfrm rot="9488641" flipV="1">
            <a:off x="5628972" y="4834859"/>
            <a:ext cx="1181157" cy="729873"/>
          </a:xfrm>
          <a:custGeom>
            <a:avLst/>
            <a:gdLst>
              <a:gd name="T0" fmla="*/ 0 w 952"/>
              <a:gd name="T1" fmla="*/ 526266145 h 947"/>
              <a:gd name="T2" fmla="*/ 345884087 w 952"/>
              <a:gd name="T3" fmla="*/ 411407017 h 947"/>
              <a:gd name="T4" fmla="*/ 344072774 w 952"/>
              <a:gd name="T5" fmla="*/ 467792407 h 947"/>
              <a:gd name="T6" fmla="*/ 351316681 w 952"/>
              <a:gd name="T7" fmla="*/ 467792407 h 947"/>
              <a:gd name="T8" fmla="*/ 371237087 w 952"/>
              <a:gd name="T9" fmla="*/ 467792407 h 947"/>
              <a:gd name="T10" fmla="*/ 407455274 w 952"/>
              <a:gd name="T11" fmla="*/ 467096569 h 947"/>
              <a:gd name="T12" fmla="*/ 452727335 w 952"/>
              <a:gd name="T13" fmla="*/ 464311549 h 947"/>
              <a:gd name="T14" fmla="*/ 508865928 w 952"/>
              <a:gd name="T15" fmla="*/ 460831526 h 947"/>
              <a:gd name="T16" fmla="*/ 572247082 w 952"/>
              <a:gd name="T17" fmla="*/ 454566483 h 947"/>
              <a:gd name="T18" fmla="*/ 644683455 w 952"/>
              <a:gd name="T19" fmla="*/ 446213092 h 947"/>
              <a:gd name="T20" fmla="*/ 722553768 w 952"/>
              <a:gd name="T21" fmla="*/ 435771353 h 947"/>
              <a:gd name="T22" fmla="*/ 804044015 w 952"/>
              <a:gd name="T23" fmla="*/ 421152084 h 947"/>
              <a:gd name="T24" fmla="*/ 890968202 w 952"/>
              <a:gd name="T25" fmla="*/ 402356954 h 947"/>
              <a:gd name="T26" fmla="*/ 977891043 w 952"/>
              <a:gd name="T27" fmla="*/ 380777638 h 947"/>
              <a:gd name="T28" fmla="*/ 1063003916 w 952"/>
              <a:gd name="T29" fmla="*/ 353629117 h 947"/>
              <a:gd name="T30" fmla="*/ 1149928103 w 952"/>
              <a:gd name="T31" fmla="*/ 322303066 h 947"/>
              <a:gd name="T32" fmla="*/ 1247717476 w 952"/>
              <a:gd name="T33" fmla="*/ 281928620 h 947"/>
              <a:gd name="T34" fmla="*/ 1334640317 w 952"/>
              <a:gd name="T35" fmla="*/ 243641688 h 947"/>
              <a:gd name="T36" fmla="*/ 1412509284 w 952"/>
              <a:gd name="T37" fmla="*/ 207443937 h 947"/>
              <a:gd name="T38" fmla="*/ 1477703096 w 952"/>
              <a:gd name="T39" fmla="*/ 173333701 h 947"/>
              <a:gd name="T40" fmla="*/ 1533840344 w 952"/>
              <a:gd name="T41" fmla="*/ 142008484 h 947"/>
              <a:gd name="T42" fmla="*/ 1580925063 w 952"/>
              <a:gd name="T43" fmla="*/ 114163290 h 947"/>
              <a:gd name="T44" fmla="*/ 1620764530 w 952"/>
              <a:gd name="T45" fmla="*/ 87711441 h 947"/>
              <a:gd name="T46" fmla="*/ 1653361437 w 952"/>
              <a:gd name="T47" fmla="*/ 65435454 h 947"/>
              <a:gd name="T48" fmla="*/ 1676903124 w 952"/>
              <a:gd name="T49" fmla="*/ 45943651 h 947"/>
              <a:gd name="T50" fmla="*/ 1695012217 w 952"/>
              <a:gd name="T51" fmla="*/ 29236869 h 947"/>
              <a:gd name="T52" fmla="*/ 1709498684 w 952"/>
              <a:gd name="T53" fmla="*/ 16706782 h 947"/>
              <a:gd name="T54" fmla="*/ 1718553904 w 952"/>
              <a:gd name="T55" fmla="*/ 8353391 h 947"/>
              <a:gd name="T56" fmla="*/ 1723986497 w 952"/>
              <a:gd name="T57" fmla="*/ 1392510 h 947"/>
              <a:gd name="T58" fmla="*/ 1723986497 w 952"/>
              <a:gd name="T59" fmla="*/ 0 h 947"/>
              <a:gd name="T60" fmla="*/ 1723986497 w 952"/>
              <a:gd name="T61" fmla="*/ 2784186 h 947"/>
              <a:gd name="T62" fmla="*/ 1720365217 w 952"/>
              <a:gd name="T63" fmla="*/ 11834249 h 947"/>
              <a:gd name="T64" fmla="*/ 1716742591 w 952"/>
              <a:gd name="T65" fmla="*/ 25060173 h 947"/>
              <a:gd name="T66" fmla="*/ 1705877404 w 952"/>
              <a:gd name="T67" fmla="*/ 43159466 h 947"/>
              <a:gd name="T68" fmla="*/ 1695012217 w 952"/>
              <a:gd name="T69" fmla="*/ 64738781 h 947"/>
              <a:gd name="T70" fmla="*/ 1678713091 w 952"/>
              <a:gd name="T71" fmla="*/ 90495627 h 947"/>
              <a:gd name="T72" fmla="*/ 1655171404 w 952"/>
              <a:gd name="T73" fmla="*/ 119732496 h 947"/>
              <a:gd name="T74" fmla="*/ 1628008437 w 952"/>
              <a:gd name="T75" fmla="*/ 151057713 h 947"/>
              <a:gd name="T76" fmla="*/ 1595411531 w 952"/>
              <a:gd name="T77" fmla="*/ 183775440 h 947"/>
              <a:gd name="T78" fmla="*/ 1551949437 w 952"/>
              <a:gd name="T79" fmla="*/ 219277352 h 947"/>
              <a:gd name="T80" fmla="*/ 1503056096 w 952"/>
              <a:gd name="T81" fmla="*/ 256171774 h 947"/>
              <a:gd name="T82" fmla="*/ 1445106190 w 952"/>
              <a:gd name="T83" fmla="*/ 293066197 h 947"/>
              <a:gd name="T84" fmla="*/ 1379913723 w 952"/>
              <a:gd name="T85" fmla="*/ 330657291 h 947"/>
              <a:gd name="T86" fmla="*/ 1302044756 w 952"/>
              <a:gd name="T87" fmla="*/ 368247551 h 947"/>
              <a:gd name="T88" fmla="*/ 1215120570 w 952"/>
              <a:gd name="T89" fmla="*/ 405141974 h 947"/>
              <a:gd name="T90" fmla="*/ 1110087290 w 952"/>
              <a:gd name="T91" fmla="*/ 443428072 h 947"/>
              <a:gd name="T92" fmla="*/ 1005055356 w 952"/>
              <a:gd name="T93" fmla="*/ 476841636 h 947"/>
              <a:gd name="T94" fmla="*/ 905454669 w 952"/>
              <a:gd name="T95" fmla="*/ 505382667 h 947"/>
              <a:gd name="T96" fmla="*/ 809476609 w 952"/>
              <a:gd name="T97" fmla="*/ 529747003 h 947"/>
              <a:gd name="T98" fmla="*/ 717119829 w 952"/>
              <a:gd name="T99" fmla="*/ 549934643 h 947"/>
              <a:gd name="T100" fmla="*/ 633818268 w 952"/>
              <a:gd name="T101" fmla="*/ 565945588 h 947"/>
              <a:gd name="T102" fmla="*/ 555949301 w 952"/>
              <a:gd name="T103" fmla="*/ 578475674 h 947"/>
              <a:gd name="T104" fmla="*/ 488945521 w 952"/>
              <a:gd name="T105" fmla="*/ 588221575 h 947"/>
              <a:gd name="T106" fmla="*/ 430996961 w 952"/>
              <a:gd name="T107" fmla="*/ 595182457 h 947"/>
              <a:gd name="T108" fmla="*/ 383913587 w 952"/>
              <a:gd name="T109" fmla="*/ 600054990 h 947"/>
              <a:gd name="T110" fmla="*/ 347695400 w 952"/>
              <a:gd name="T111" fmla="*/ 602840010 h 947"/>
              <a:gd name="T112" fmla="*/ 327774994 w 952"/>
              <a:gd name="T113" fmla="*/ 604231686 h 947"/>
              <a:gd name="T114" fmla="*/ 318719774 w 952"/>
              <a:gd name="T115" fmla="*/ 604231686 h 947"/>
              <a:gd name="T116" fmla="*/ 302421994 w 952"/>
              <a:gd name="T117" fmla="*/ 659225400 h 947"/>
              <a:gd name="T118" fmla="*/ 0 w 952"/>
              <a:gd name="T119" fmla="*/ 526266145 h 94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952" h="947">
                <a:moveTo>
                  <a:pt x="0" y="756"/>
                </a:moveTo>
                <a:lnTo>
                  <a:pt x="191" y="591"/>
                </a:lnTo>
                <a:lnTo>
                  <a:pt x="190" y="672"/>
                </a:lnTo>
                <a:lnTo>
                  <a:pt x="194" y="672"/>
                </a:lnTo>
                <a:lnTo>
                  <a:pt x="205" y="672"/>
                </a:lnTo>
                <a:lnTo>
                  <a:pt x="225" y="671"/>
                </a:lnTo>
                <a:lnTo>
                  <a:pt x="250" y="667"/>
                </a:lnTo>
                <a:lnTo>
                  <a:pt x="281" y="662"/>
                </a:lnTo>
                <a:lnTo>
                  <a:pt x="316" y="653"/>
                </a:lnTo>
                <a:lnTo>
                  <a:pt x="356" y="641"/>
                </a:lnTo>
                <a:lnTo>
                  <a:pt x="399" y="626"/>
                </a:lnTo>
                <a:lnTo>
                  <a:pt x="444" y="605"/>
                </a:lnTo>
                <a:lnTo>
                  <a:pt x="492" y="578"/>
                </a:lnTo>
                <a:lnTo>
                  <a:pt x="540" y="547"/>
                </a:lnTo>
                <a:lnTo>
                  <a:pt x="587" y="508"/>
                </a:lnTo>
                <a:lnTo>
                  <a:pt x="635" y="463"/>
                </a:lnTo>
                <a:lnTo>
                  <a:pt x="689" y="405"/>
                </a:lnTo>
                <a:lnTo>
                  <a:pt x="737" y="350"/>
                </a:lnTo>
                <a:lnTo>
                  <a:pt x="780" y="298"/>
                </a:lnTo>
                <a:lnTo>
                  <a:pt x="816" y="249"/>
                </a:lnTo>
                <a:lnTo>
                  <a:pt x="847" y="204"/>
                </a:lnTo>
                <a:lnTo>
                  <a:pt x="873" y="164"/>
                </a:lnTo>
                <a:lnTo>
                  <a:pt x="895" y="126"/>
                </a:lnTo>
                <a:lnTo>
                  <a:pt x="913" y="94"/>
                </a:lnTo>
                <a:lnTo>
                  <a:pt x="926" y="66"/>
                </a:lnTo>
                <a:lnTo>
                  <a:pt x="936" y="42"/>
                </a:lnTo>
                <a:lnTo>
                  <a:pt x="944" y="24"/>
                </a:lnTo>
                <a:lnTo>
                  <a:pt x="949" y="12"/>
                </a:lnTo>
                <a:lnTo>
                  <a:pt x="952" y="2"/>
                </a:lnTo>
                <a:lnTo>
                  <a:pt x="952" y="0"/>
                </a:lnTo>
                <a:lnTo>
                  <a:pt x="952" y="4"/>
                </a:lnTo>
                <a:lnTo>
                  <a:pt x="950" y="17"/>
                </a:lnTo>
                <a:lnTo>
                  <a:pt x="948" y="36"/>
                </a:lnTo>
                <a:lnTo>
                  <a:pt x="942" y="62"/>
                </a:lnTo>
                <a:lnTo>
                  <a:pt x="936" y="93"/>
                </a:lnTo>
                <a:lnTo>
                  <a:pt x="927" y="130"/>
                </a:lnTo>
                <a:lnTo>
                  <a:pt x="914" y="172"/>
                </a:lnTo>
                <a:lnTo>
                  <a:pt x="899" y="217"/>
                </a:lnTo>
                <a:lnTo>
                  <a:pt x="881" y="264"/>
                </a:lnTo>
                <a:lnTo>
                  <a:pt x="857" y="315"/>
                </a:lnTo>
                <a:lnTo>
                  <a:pt x="830" y="368"/>
                </a:lnTo>
                <a:lnTo>
                  <a:pt x="798" y="421"/>
                </a:lnTo>
                <a:lnTo>
                  <a:pt x="762" y="475"/>
                </a:lnTo>
                <a:lnTo>
                  <a:pt x="719" y="529"/>
                </a:lnTo>
                <a:lnTo>
                  <a:pt x="671" y="582"/>
                </a:lnTo>
                <a:lnTo>
                  <a:pt x="613" y="637"/>
                </a:lnTo>
                <a:lnTo>
                  <a:pt x="555" y="685"/>
                </a:lnTo>
                <a:lnTo>
                  <a:pt x="500" y="726"/>
                </a:lnTo>
                <a:lnTo>
                  <a:pt x="447" y="761"/>
                </a:lnTo>
                <a:lnTo>
                  <a:pt x="396" y="790"/>
                </a:lnTo>
                <a:lnTo>
                  <a:pt x="350" y="813"/>
                </a:lnTo>
                <a:lnTo>
                  <a:pt x="307" y="831"/>
                </a:lnTo>
                <a:lnTo>
                  <a:pt x="270" y="845"/>
                </a:lnTo>
                <a:lnTo>
                  <a:pt x="238" y="855"/>
                </a:lnTo>
                <a:lnTo>
                  <a:pt x="212" y="862"/>
                </a:lnTo>
                <a:lnTo>
                  <a:pt x="192" y="866"/>
                </a:lnTo>
                <a:lnTo>
                  <a:pt x="181" y="868"/>
                </a:lnTo>
                <a:lnTo>
                  <a:pt x="176" y="868"/>
                </a:lnTo>
                <a:lnTo>
                  <a:pt x="167" y="947"/>
                </a:lnTo>
                <a:lnTo>
                  <a:pt x="0" y="756"/>
                </a:lnTo>
                <a:close/>
              </a:path>
            </a:pathLst>
          </a:custGeom>
          <a:gradFill rotWithShape="1">
            <a:gsLst>
              <a:gs pos="0">
                <a:srgbClr val="66CCFF">
                  <a:alpha val="70000"/>
                </a:srgbClr>
              </a:gs>
              <a:gs pos="100000">
                <a:srgbClr val="3366FF"/>
              </a:gs>
            </a:gsLst>
            <a:lin ang="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38" name="TextBox 37"/>
          <p:cNvSpPr txBox="1"/>
          <p:nvPr/>
        </p:nvSpPr>
        <p:spPr>
          <a:xfrm>
            <a:off x="7449728" y="4934707"/>
            <a:ext cx="758949" cy="338554"/>
          </a:xfrm>
          <a:prstGeom prst="rect">
            <a:avLst/>
          </a:prstGeom>
          <a:noFill/>
        </p:spPr>
        <p:txBody>
          <a:bodyPr wrap="square" rtlCol="0">
            <a:spAutoFit/>
          </a:bodyPr>
          <a:lstStyle/>
          <a:p>
            <a:r>
              <a:rPr lang="zh-CN" altLang="en-US" sz="1600" dirty="0" smtClean="0"/>
              <a:t>患者</a:t>
            </a:r>
            <a:endParaRPr lang="zh-CN" altLang="en-US" sz="1600" dirty="0"/>
          </a:p>
        </p:txBody>
      </p:sp>
      <p:sp>
        <p:nvSpPr>
          <p:cNvPr id="39" name="TextBox 38"/>
          <p:cNvSpPr txBox="1"/>
          <p:nvPr/>
        </p:nvSpPr>
        <p:spPr>
          <a:xfrm>
            <a:off x="409160" y="4685862"/>
            <a:ext cx="1184072" cy="307777"/>
          </a:xfrm>
          <a:prstGeom prst="rect">
            <a:avLst/>
          </a:prstGeom>
          <a:noFill/>
        </p:spPr>
        <p:txBody>
          <a:bodyPr wrap="square" rtlCol="0">
            <a:spAutoFit/>
          </a:bodyPr>
          <a:lstStyle/>
          <a:p>
            <a:r>
              <a:rPr lang="zh-CN" altLang="en-US" sz="1400" dirty="0" smtClean="0"/>
              <a:t>知识更新</a:t>
            </a:r>
            <a:endParaRPr lang="zh-CN" altLang="en-US" sz="1400" dirty="0"/>
          </a:p>
        </p:txBody>
      </p:sp>
      <p:sp>
        <p:nvSpPr>
          <p:cNvPr id="3" name="圆角矩形 2"/>
          <p:cNvSpPr/>
          <p:nvPr/>
        </p:nvSpPr>
        <p:spPr bwMode="auto">
          <a:xfrm>
            <a:off x="2195736" y="1628800"/>
            <a:ext cx="4680520" cy="576064"/>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4" name="圆角矩形 3"/>
          <p:cNvSpPr/>
          <p:nvPr/>
        </p:nvSpPr>
        <p:spPr bwMode="auto">
          <a:xfrm>
            <a:off x="775361" y="2194052"/>
            <a:ext cx="2502273" cy="879977"/>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41" name="圆角矩形 40"/>
          <p:cNvSpPr/>
          <p:nvPr/>
        </p:nvSpPr>
        <p:spPr bwMode="auto">
          <a:xfrm>
            <a:off x="3287159" y="2194053"/>
            <a:ext cx="2502273" cy="879976"/>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solidFill>
                <a:schemeClr val="lt1"/>
              </a:solidFill>
              <a:latin typeface="Arial" charset="0"/>
              <a:ea typeface="宋体" charset="-122"/>
            </a:endParaRPr>
          </a:p>
        </p:txBody>
      </p:sp>
      <p:sp>
        <p:nvSpPr>
          <p:cNvPr id="42" name="圆角矩形 41"/>
          <p:cNvSpPr/>
          <p:nvPr/>
        </p:nvSpPr>
        <p:spPr bwMode="auto">
          <a:xfrm>
            <a:off x="5789432" y="2194053"/>
            <a:ext cx="2502273" cy="879976"/>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solidFill>
                <a:schemeClr val="lt1"/>
              </a:solidFill>
              <a:latin typeface="Arial" charset="0"/>
              <a:ea typeface="宋体" charset="-122"/>
            </a:endParaRPr>
          </a:p>
        </p:txBody>
      </p:sp>
      <p:sp>
        <p:nvSpPr>
          <p:cNvPr id="5" name="TextBox 4"/>
          <p:cNvSpPr txBox="1"/>
          <p:nvPr/>
        </p:nvSpPr>
        <p:spPr>
          <a:xfrm>
            <a:off x="2130430" y="1737114"/>
            <a:ext cx="4934775" cy="369332"/>
          </a:xfrm>
          <a:prstGeom prst="rect">
            <a:avLst/>
          </a:prstGeom>
          <a:noFill/>
        </p:spPr>
        <p:txBody>
          <a:bodyPr wrap="square" rtlCol="0">
            <a:spAutoFit/>
          </a:bodyPr>
          <a:lstStyle/>
          <a:p>
            <a:r>
              <a:rPr lang="en-US" altLang="zh-CN" dirty="0"/>
              <a:t>Three pillars for realizing the promise of CDS</a:t>
            </a:r>
          </a:p>
        </p:txBody>
      </p:sp>
      <p:sp>
        <p:nvSpPr>
          <p:cNvPr id="6" name="TextBox 5"/>
          <p:cNvSpPr txBox="1"/>
          <p:nvPr/>
        </p:nvSpPr>
        <p:spPr>
          <a:xfrm>
            <a:off x="878609" y="2204864"/>
            <a:ext cx="2253232" cy="923330"/>
          </a:xfrm>
          <a:prstGeom prst="rect">
            <a:avLst/>
          </a:prstGeom>
          <a:noFill/>
        </p:spPr>
        <p:txBody>
          <a:bodyPr wrap="square" rtlCol="0">
            <a:spAutoFit/>
          </a:bodyPr>
          <a:lstStyle/>
          <a:p>
            <a:r>
              <a:rPr lang="en-US" altLang="zh-CN" dirty="0"/>
              <a:t>1.Best Knowledge Available when needed</a:t>
            </a:r>
          </a:p>
        </p:txBody>
      </p:sp>
      <p:sp>
        <p:nvSpPr>
          <p:cNvPr id="9" name="TextBox 8"/>
          <p:cNvSpPr txBox="1"/>
          <p:nvPr/>
        </p:nvSpPr>
        <p:spPr>
          <a:xfrm>
            <a:off x="3397181" y="2310874"/>
            <a:ext cx="2277630" cy="646331"/>
          </a:xfrm>
          <a:prstGeom prst="rect">
            <a:avLst/>
          </a:prstGeom>
          <a:noFill/>
        </p:spPr>
        <p:txBody>
          <a:bodyPr wrap="square" rtlCol="0">
            <a:spAutoFit/>
          </a:bodyPr>
          <a:lstStyle/>
          <a:p>
            <a:r>
              <a:rPr lang="en-US" altLang="zh-CN" dirty="0"/>
              <a:t>2.High Adoption and Effective use </a:t>
            </a:r>
          </a:p>
        </p:txBody>
      </p:sp>
      <p:sp>
        <p:nvSpPr>
          <p:cNvPr id="10" name="TextBox 9"/>
          <p:cNvSpPr txBox="1"/>
          <p:nvPr/>
        </p:nvSpPr>
        <p:spPr>
          <a:xfrm>
            <a:off x="5919849" y="2150699"/>
            <a:ext cx="2494096" cy="923330"/>
          </a:xfrm>
          <a:prstGeom prst="rect">
            <a:avLst/>
          </a:prstGeom>
          <a:noFill/>
        </p:spPr>
        <p:txBody>
          <a:bodyPr wrap="square" rtlCol="0">
            <a:spAutoFit/>
          </a:bodyPr>
          <a:lstStyle/>
          <a:p>
            <a:r>
              <a:rPr lang="en-US" altLang="zh-CN" dirty="0"/>
              <a:t>3.Continuous Improvement of knowledge and CDS</a:t>
            </a:r>
          </a:p>
        </p:txBody>
      </p:sp>
      <p:sp>
        <p:nvSpPr>
          <p:cNvPr id="11" name="TextBox 10"/>
          <p:cNvSpPr txBox="1"/>
          <p:nvPr/>
        </p:nvSpPr>
        <p:spPr>
          <a:xfrm>
            <a:off x="2855111" y="5479823"/>
            <a:ext cx="864096" cy="276999"/>
          </a:xfrm>
          <a:prstGeom prst="rect">
            <a:avLst/>
          </a:prstGeom>
          <a:noFill/>
        </p:spPr>
        <p:txBody>
          <a:bodyPr wrap="square" rtlCol="0">
            <a:spAutoFit/>
          </a:bodyPr>
          <a:lstStyle/>
          <a:p>
            <a:r>
              <a:rPr lang="zh-CN" altLang="en-US" sz="1200" dirty="0" smtClean="0"/>
              <a:t>医学知识</a:t>
            </a:r>
            <a:endParaRPr lang="zh-CN" altLang="en-US" sz="1200" dirty="0"/>
          </a:p>
        </p:txBody>
      </p:sp>
      <p:sp>
        <p:nvSpPr>
          <p:cNvPr id="12" name="TextBox 11"/>
          <p:cNvSpPr txBox="1"/>
          <p:nvPr/>
        </p:nvSpPr>
        <p:spPr>
          <a:xfrm>
            <a:off x="2911184" y="3573016"/>
            <a:ext cx="924801" cy="276999"/>
          </a:xfrm>
          <a:prstGeom prst="rect">
            <a:avLst/>
          </a:prstGeom>
          <a:noFill/>
        </p:spPr>
        <p:txBody>
          <a:bodyPr wrap="square" rtlCol="0">
            <a:spAutoFit/>
          </a:bodyPr>
          <a:lstStyle>
            <a:defPPr>
              <a:defRPr lang="zh-CN"/>
            </a:defPPr>
            <a:lvl1pPr>
              <a:defRPr sz="1200"/>
            </a:lvl1pPr>
          </a:lstStyle>
          <a:p>
            <a:r>
              <a:rPr lang="zh-CN" altLang="en-US" dirty="0"/>
              <a:t>临床数据</a:t>
            </a:r>
          </a:p>
        </p:txBody>
      </p:sp>
      <p:sp>
        <p:nvSpPr>
          <p:cNvPr id="40" name="TextBox 39"/>
          <p:cNvSpPr txBox="1"/>
          <p:nvPr/>
        </p:nvSpPr>
        <p:spPr>
          <a:xfrm>
            <a:off x="5919849" y="5504779"/>
            <a:ext cx="864096" cy="276999"/>
          </a:xfrm>
          <a:prstGeom prst="rect">
            <a:avLst/>
          </a:prstGeom>
          <a:noFill/>
        </p:spPr>
        <p:txBody>
          <a:bodyPr wrap="square" rtlCol="0">
            <a:spAutoFit/>
          </a:bodyPr>
          <a:lstStyle/>
          <a:p>
            <a:r>
              <a:rPr lang="zh-CN" altLang="en-US" sz="1200" dirty="0" smtClean="0"/>
              <a:t>医疗服务</a:t>
            </a:r>
            <a:endParaRPr lang="zh-CN" altLang="en-US" sz="1200" dirty="0"/>
          </a:p>
        </p:txBody>
      </p:sp>
      <p:sp>
        <p:nvSpPr>
          <p:cNvPr id="43" name="TextBox 42"/>
          <p:cNvSpPr txBox="1"/>
          <p:nvPr/>
        </p:nvSpPr>
        <p:spPr>
          <a:xfrm>
            <a:off x="5759432" y="3562002"/>
            <a:ext cx="864096" cy="276999"/>
          </a:xfrm>
          <a:prstGeom prst="rect">
            <a:avLst/>
          </a:prstGeom>
          <a:noFill/>
        </p:spPr>
        <p:txBody>
          <a:bodyPr wrap="square" rtlCol="0">
            <a:spAutoFit/>
          </a:bodyPr>
          <a:lstStyle/>
          <a:p>
            <a:r>
              <a:rPr lang="zh-CN" altLang="en-US" sz="1200" dirty="0" smtClean="0"/>
              <a:t>患者数据</a:t>
            </a:r>
            <a:endParaRPr lang="zh-CN" altLang="en-US" sz="1200" dirty="0"/>
          </a:p>
        </p:txBody>
      </p:sp>
    </p:spTree>
    <p:extLst>
      <p:ext uri="{BB962C8B-B14F-4D97-AF65-F5344CB8AC3E}">
        <p14:creationId xmlns:p14="http://schemas.microsoft.com/office/powerpoint/2010/main" val="2905134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00"/>
                                        <p:tgtEl>
                                          <p:spTgt spid="2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down)">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xfrm>
            <a:off x="6561193" y="623731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7</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社区临床决策支持服务模式</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5" name="Picture 6" descr="C:\Users\Vico\Desktop\20120927022313699_easyicon_cn_25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43551" y="3429000"/>
            <a:ext cx="101441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6" descr="C:\Users\Vico\Desktop\20120927022313699_easyicon_cn_25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12644" y="3412805"/>
            <a:ext cx="1016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 descr="C:\Users\Vico\Desktop\us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0673" y="4894607"/>
            <a:ext cx="776288"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3" descr="C:\Users\FGJ\AppData\Roaming\SogouExplorer\Download\1351402053_Person_Undefined_Female_Ligh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0032" y="4747037"/>
            <a:ext cx="9525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燕尾形箭头 31"/>
          <p:cNvSpPr/>
          <p:nvPr/>
        </p:nvSpPr>
        <p:spPr>
          <a:xfrm rot="9587891">
            <a:off x="3230761" y="3891187"/>
            <a:ext cx="530225" cy="338137"/>
          </a:xfrm>
          <a:prstGeom prst="notchedRight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33" name="燕尾形箭头 32"/>
          <p:cNvSpPr/>
          <p:nvPr/>
        </p:nvSpPr>
        <p:spPr>
          <a:xfrm rot="1724213">
            <a:off x="5141453" y="3872878"/>
            <a:ext cx="531812" cy="338138"/>
          </a:xfrm>
          <a:prstGeom prst="notchedRight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34" name="上箭头 33"/>
          <p:cNvSpPr>
            <a:spLocks noChangeArrowheads="1"/>
          </p:cNvSpPr>
          <p:nvPr/>
        </p:nvSpPr>
        <p:spPr bwMode="auto">
          <a:xfrm>
            <a:off x="2965833" y="4371010"/>
            <a:ext cx="265113" cy="425450"/>
          </a:xfrm>
          <a:prstGeom prst="upArrow">
            <a:avLst>
              <a:gd name="adj1" fmla="val 50000"/>
              <a:gd name="adj2" fmla="val 50209"/>
            </a:avLst>
          </a:pr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sp>
        <p:nvSpPr>
          <p:cNvPr id="35" name="下箭头 34"/>
          <p:cNvSpPr/>
          <p:nvPr/>
        </p:nvSpPr>
        <p:spPr>
          <a:xfrm>
            <a:off x="2271662" y="4433455"/>
            <a:ext cx="290512" cy="458787"/>
          </a:xfrm>
          <a:prstGeom prst="down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36" name="上箭头 35"/>
          <p:cNvSpPr>
            <a:spLocks noChangeArrowheads="1"/>
          </p:cNvSpPr>
          <p:nvPr/>
        </p:nvSpPr>
        <p:spPr bwMode="auto">
          <a:xfrm>
            <a:off x="6083351" y="4348187"/>
            <a:ext cx="233363" cy="425450"/>
          </a:xfrm>
          <a:prstGeom prst="upArrow">
            <a:avLst>
              <a:gd name="adj1" fmla="val 50000"/>
              <a:gd name="adj2" fmla="val 49857"/>
            </a:avLst>
          </a:pr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sp>
        <p:nvSpPr>
          <p:cNvPr id="37" name="下箭头 36"/>
          <p:cNvSpPr/>
          <p:nvPr/>
        </p:nvSpPr>
        <p:spPr>
          <a:xfrm>
            <a:off x="6828664" y="4382879"/>
            <a:ext cx="238125" cy="458787"/>
          </a:xfrm>
          <a:prstGeom prst="down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38" name="右箭头 24"/>
          <p:cNvSpPr>
            <a:spLocks/>
          </p:cNvSpPr>
          <p:nvPr/>
        </p:nvSpPr>
        <p:spPr bwMode="auto">
          <a:xfrm rot="16200000">
            <a:off x="4444547" y="3315607"/>
            <a:ext cx="417512" cy="469900"/>
          </a:xfrm>
          <a:custGeom>
            <a:avLst/>
            <a:gdLst>
              <a:gd name="T0" fmla="*/ 0 w 834488"/>
              <a:gd name="T1" fmla="*/ 0 h 439714"/>
              <a:gd name="T2" fmla="*/ 658692 w 834488"/>
              <a:gd name="T3" fmla="*/ 177600 h 439714"/>
              <a:gd name="T4" fmla="*/ 658692 w 834488"/>
              <a:gd name="T5" fmla="*/ 62145 h 439714"/>
              <a:gd name="T6" fmla="*/ 836100 w 834488"/>
              <a:gd name="T7" fmla="*/ 293057 h 439714"/>
              <a:gd name="T8" fmla="*/ 658692 w 834488"/>
              <a:gd name="T9" fmla="*/ 523969 h 439714"/>
              <a:gd name="T10" fmla="*/ 658692 w 834488"/>
              <a:gd name="T11" fmla="*/ 408513 h 439714"/>
              <a:gd name="T12" fmla="*/ 19494 w 834488"/>
              <a:gd name="T13" fmla="*/ 573432 h 439714"/>
              <a:gd name="T14" fmla="*/ 0 w 834488"/>
              <a:gd name="T15" fmla="*/ 0 h 4397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34488" h="439714">
                <a:moveTo>
                  <a:pt x="0" y="0"/>
                </a:moveTo>
                <a:lnTo>
                  <a:pt x="657422" y="136186"/>
                </a:lnTo>
                <a:lnTo>
                  <a:pt x="657422" y="47653"/>
                </a:lnTo>
                <a:lnTo>
                  <a:pt x="834488" y="224719"/>
                </a:lnTo>
                <a:lnTo>
                  <a:pt x="657422" y="401785"/>
                </a:lnTo>
                <a:lnTo>
                  <a:pt x="657422" y="313252"/>
                </a:lnTo>
                <a:lnTo>
                  <a:pt x="19455" y="439714"/>
                </a:lnTo>
                <a:lnTo>
                  <a:pt x="0" y="0"/>
                </a:lnTo>
                <a:close/>
              </a:path>
            </a:pathLst>
          </a:cu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9" name="下箭头 38"/>
          <p:cNvSpPr/>
          <p:nvPr/>
        </p:nvSpPr>
        <p:spPr>
          <a:xfrm>
            <a:off x="4265496" y="2363788"/>
            <a:ext cx="368300" cy="430212"/>
          </a:xfrm>
          <a:prstGeom prst="down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pic>
        <p:nvPicPr>
          <p:cNvPr id="40" name="Picture 2" descr="C:\Users\FGJ\Desktop\1349921491_data-center-px-pn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1083" y="2794000"/>
            <a:ext cx="573581" cy="49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40"/>
          <p:cNvSpPr txBox="1"/>
          <p:nvPr/>
        </p:nvSpPr>
        <p:spPr>
          <a:xfrm>
            <a:off x="1628724" y="4370430"/>
            <a:ext cx="642938" cy="646331"/>
          </a:xfrm>
          <a:prstGeom prst="rect">
            <a:avLst/>
          </a:prstGeom>
          <a:noFill/>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srgbClr val="5B9BD5">
                    <a:lumMod val="50000"/>
                  </a:srgbClr>
                </a:solidFill>
                <a:effectLst/>
                <a:uLnTx/>
                <a:uFillTx/>
                <a:latin typeface="微软雅黑" pitchFamily="34" charset="-122"/>
                <a:ea typeface="微软雅黑" pitchFamily="34" charset="-122"/>
              </a:rPr>
              <a:t>诊疗服务</a:t>
            </a:r>
            <a:endParaRPr kumimoji="0" lang="zh-CN" altLang="en-US" sz="1800" b="0" i="0" u="none" strike="noStrike" kern="0" cap="none" spc="0" normalizeH="0" baseline="0" noProof="0" dirty="0">
              <a:ln>
                <a:noFill/>
              </a:ln>
              <a:solidFill>
                <a:srgbClr val="5B9BD5">
                  <a:lumMod val="50000"/>
                </a:srgbClr>
              </a:solidFill>
              <a:effectLst/>
              <a:uLnTx/>
              <a:uFillTx/>
              <a:latin typeface="微软雅黑" pitchFamily="34" charset="-122"/>
              <a:ea typeface="微软雅黑" pitchFamily="34" charset="-122"/>
            </a:endParaRPr>
          </a:p>
        </p:txBody>
      </p:sp>
      <p:sp>
        <p:nvSpPr>
          <p:cNvPr id="43" name="TextBox 42"/>
          <p:cNvSpPr txBox="1"/>
          <p:nvPr/>
        </p:nvSpPr>
        <p:spPr>
          <a:xfrm>
            <a:off x="3840046" y="2178050"/>
            <a:ext cx="1357312" cy="369888"/>
          </a:xfrm>
          <a:prstGeom prst="rect">
            <a:avLst/>
          </a:prstGeom>
          <a:noFill/>
          <a:ln w="25400" cap="flat" cmpd="sng" algn="ctr">
            <a:noFill/>
            <a:prstDash val="solid"/>
          </a:ln>
          <a:effectLst>
            <a:outerShdw blurRad="76200" dir="18900000" sy="23000" kx="-1200000" algn="bl" rotWithShape="0">
              <a:prstClr val="black">
                <a:alpha val="20000"/>
              </a:prstClr>
            </a:outerShdw>
          </a:effectLst>
        </p:spPr>
        <p:txBody>
          <a:bodyPr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cs typeface="+mn-cs"/>
              </a:rPr>
              <a:t>建立知识库</a:t>
            </a:r>
            <a:endParaRPr kumimoji="0" lang="zh-CN" altLang="en-US" sz="18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
        <p:nvSpPr>
          <p:cNvPr id="44" name="TextBox 43"/>
          <p:cNvSpPr txBox="1"/>
          <p:nvPr/>
        </p:nvSpPr>
        <p:spPr>
          <a:xfrm>
            <a:off x="5468819" y="4417788"/>
            <a:ext cx="825818" cy="646331"/>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smtClean="0">
                <a:solidFill>
                  <a:schemeClr val="accent5">
                    <a:lumMod val="25000"/>
                  </a:schemeClr>
                </a:solidFill>
                <a:latin typeface="微软雅黑" pitchFamily="34" charset="-122"/>
                <a:ea typeface="微软雅黑" pitchFamily="34" charset="-122"/>
              </a:rPr>
              <a:t>临床</a:t>
            </a:r>
            <a:endParaRPr lang="en-US" altLang="zh-CN" kern="0" dirty="0" smtClean="0">
              <a:solidFill>
                <a:schemeClr val="accent5">
                  <a:lumMod val="25000"/>
                </a:schemeClr>
              </a:solidFill>
              <a:latin typeface="微软雅黑" pitchFamily="34" charset="-122"/>
              <a:ea typeface="微软雅黑" pitchFamily="34"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smtClean="0">
                <a:solidFill>
                  <a:schemeClr val="accent5">
                    <a:lumMod val="25000"/>
                  </a:schemeClr>
                </a:solidFill>
                <a:latin typeface="微软雅黑" pitchFamily="34" charset="-122"/>
                <a:ea typeface="微软雅黑" pitchFamily="34" charset="-122"/>
              </a:rPr>
              <a:t>数据</a:t>
            </a:r>
            <a:endParaRPr kumimoji="0" lang="zh-CN" altLang="en-US" sz="1800" b="0" i="0" u="none" strike="noStrike" kern="0" cap="none" spc="0" normalizeH="0" baseline="0" noProof="0" dirty="0">
              <a:ln>
                <a:noFill/>
              </a:ln>
              <a:solidFill>
                <a:schemeClr val="accent5">
                  <a:lumMod val="25000"/>
                </a:schemeClr>
              </a:solidFill>
              <a:effectLst/>
              <a:uLnTx/>
              <a:uFillTx/>
              <a:latin typeface="微软雅黑" pitchFamily="34" charset="-122"/>
              <a:ea typeface="微软雅黑" pitchFamily="34" charset="-122"/>
            </a:endParaRPr>
          </a:p>
        </p:txBody>
      </p:sp>
      <p:pic>
        <p:nvPicPr>
          <p:cNvPr id="45" name="Picture 4" descr="C:\Users\Vico\Desktop\Hospital.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0833" y="1107281"/>
            <a:ext cx="1317625" cy="125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2" descr="C:\Users\FGJ\Pictures\imagesCAULZMLR.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8359" y="3679632"/>
            <a:ext cx="960686" cy="960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燕尾形箭头 23"/>
          <p:cNvSpPr/>
          <p:nvPr/>
        </p:nvSpPr>
        <p:spPr>
          <a:xfrm rot="5628515">
            <a:off x="4121855" y="3317613"/>
            <a:ext cx="406182" cy="338138"/>
          </a:xfrm>
          <a:prstGeom prst="notchedRight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30" name="TextBox 29"/>
          <p:cNvSpPr txBox="1"/>
          <p:nvPr/>
        </p:nvSpPr>
        <p:spPr>
          <a:xfrm>
            <a:off x="3761757" y="4428805"/>
            <a:ext cx="1670716" cy="307777"/>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rgbClr val="ED7D31">
                    <a:lumMod val="50000"/>
                  </a:srgbClr>
                </a:solidFill>
                <a:effectLst/>
                <a:uLnTx/>
                <a:uFillTx/>
                <a:latin typeface="微软雅黑" pitchFamily="34" charset="-122"/>
                <a:ea typeface="微软雅黑" pitchFamily="34" charset="-122"/>
              </a:rPr>
              <a:t>临床决策支持系统</a:t>
            </a:r>
            <a:endParaRPr kumimoji="0" lang="zh-CN" altLang="en-US" sz="1400" b="0" i="0" u="none" strike="noStrike" kern="0" cap="none" spc="0" normalizeH="0" baseline="0" noProof="0" dirty="0">
              <a:ln>
                <a:noFill/>
              </a:ln>
              <a:solidFill>
                <a:srgbClr val="ED7D31">
                  <a:lumMod val="50000"/>
                </a:srgbClr>
              </a:solidFill>
              <a:effectLst/>
              <a:uLnTx/>
              <a:uFillTx/>
              <a:latin typeface="微软雅黑" pitchFamily="34" charset="-122"/>
              <a:ea typeface="微软雅黑" pitchFamily="34" charset="-122"/>
            </a:endParaRPr>
          </a:p>
        </p:txBody>
      </p:sp>
      <p:pic>
        <p:nvPicPr>
          <p:cNvPr id="31" name="Picture 3" descr="C:\Users\Vico\Desktop\iphone51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92825" y="4509682"/>
            <a:ext cx="331983" cy="331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3" descr="C:\Users\Vico\Desktop\iphone51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463822" y="4447435"/>
            <a:ext cx="295272" cy="295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181140" y="1484784"/>
            <a:ext cx="1335076" cy="369332"/>
          </a:xfrm>
          <a:prstGeom prst="rect">
            <a:avLst/>
          </a:prstGeom>
          <a:noFill/>
        </p:spPr>
        <p:txBody>
          <a:bodyPr wrap="square" rtlCol="0">
            <a:spAutoFit/>
          </a:bodyPr>
          <a:lstStyle/>
          <a:p>
            <a:r>
              <a:rPr lang="zh-CN" altLang="en-US" dirty="0" smtClean="0"/>
              <a:t>中心医院</a:t>
            </a:r>
            <a:endParaRPr lang="zh-CN" altLang="en-US" dirty="0"/>
          </a:p>
        </p:txBody>
      </p:sp>
      <p:sp>
        <p:nvSpPr>
          <p:cNvPr id="48" name="TextBox 47"/>
          <p:cNvSpPr txBox="1"/>
          <p:nvPr/>
        </p:nvSpPr>
        <p:spPr>
          <a:xfrm>
            <a:off x="6709601" y="3708873"/>
            <a:ext cx="1335076" cy="369332"/>
          </a:xfrm>
          <a:prstGeom prst="rect">
            <a:avLst/>
          </a:prstGeom>
          <a:noFill/>
        </p:spPr>
        <p:txBody>
          <a:bodyPr wrap="square" rtlCol="0">
            <a:spAutoFit/>
          </a:bodyPr>
          <a:lstStyle/>
          <a:p>
            <a:r>
              <a:rPr lang="zh-CN" altLang="en-US" dirty="0" smtClean="0"/>
              <a:t>社区医院</a:t>
            </a:r>
            <a:endParaRPr lang="zh-CN" altLang="en-US" dirty="0"/>
          </a:p>
        </p:txBody>
      </p:sp>
      <p:sp>
        <p:nvSpPr>
          <p:cNvPr id="3" name="TextBox 2"/>
          <p:cNvSpPr txBox="1"/>
          <p:nvPr/>
        </p:nvSpPr>
        <p:spPr>
          <a:xfrm>
            <a:off x="7104864" y="5270392"/>
            <a:ext cx="936104" cy="369332"/>
          </a:xfrm>
          <a:prstGeom prst="rect">
            <a:avLst/>
          </a:prstGeom>
          <a:noFill/>
        </p:spPr>
        <p:txBody>
          <a:bodyPr wrap="square" rtlCol="0">
            <a:spAutoFit/>
          </a:bodyPr>
          <a:lstStyle/>
          <a:p>
            <a:r>
              <a:rPr lang="zh-CN" altLang="en-US" dirty="0" smtClean="0"/>
              <a:t>患者</a:t>
            </a:r>
            <a:endParaRPr lang="zh-CN" altLang="en-US" dirty="0"/>
          </a:p>
        </p:txBody>
      </p:sp>
      <p:sp>
        <p:nvSpPr>
          <p:cNvPr id="4" name="矩形 3"/>
          <p:cNvSpPr/>
          <p:nvPr/>
        </p:nvSpPr>
        <p:spPr>
          <a:xfrm>
            <a:off x="934706" y="5871683"/>
            <a:ext cx="7398180" cy="52322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CN" alt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研究目标：面向社区的疾病诊断决策支持系统</a:t>
            </a:r>
            <a:endParaRPr lang="zh-CN" altLang="en-US" sz="28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38953529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8</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研究目标：社区疾病诊断决策支持系统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10" name="圆角矩形 9"/>
          <p:cNvSpPr/>
          <p:nvPr/>
        </p:nvSpPr>
        <p:spPr bwMode="auto">
          <a:xfrm>
            <a:off x="1331640" y="1484784"/>
            <a:ext cx="5688632" cy="720079"/>
          </a:xfrm>
          <a:prstGeom prst="roundRect">
            <a:avLst/>
          </a:prstGeom>
          <a:solidFill>
            <a:schemeClr val="accent3">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7" name="TextBox 36"/>
          <p:cNvSpPr txBox="1"/>
          <p:nvPr/>
        </p:nvSpPr>
        <p:spPr>
          <a:xfrm>
            <a:off x="2122491" y="1613990"/>
            <a:ext cx="4192107" cy="461665"/>
          </a:xfrm>
          <a:prstGeom prst="rect">
            <a:avLst/>
          </a:prstGeom>
          <a:noFill/>
        </p:spPr>
        <p:txBody>
          <a:bodyPr wrap="square" rtlCol="0">
            <a:spAutoFit/>
          </a:bodyPr>
          <a:lstStyle/>
          <a:p>
            <a:r>
              <a:rPr lang="zh-CN" altLang="en-US" sz="2400" b="1" dirty="0" smtClean="0"/>
              <a:t>社区疾病诊断决策支持系统</a:t>
            </a:r>
            <a:endParaRPr lang="zh-CN" altLang="en-US" sz="2400" b="1" dirty="0"/>
          </a:p>
        </p:txBody>
      </p:sp>
      <p:sp>
        <p:nvSpPr>
          <p:cNvPr id="11" name="下箭头 10"/>
          <p:cNvSpPr/>
          <p:nvPr/>
        </p:nvSpPr>
        <p:spPr bwMode="auto">
          <a:xfrm rot="1648090">
            <a:off x="2114289" y="2578518"/>
            <a:ext cx="547248" cy="720080"/>
          </a:xfrm>
          <a:prstGeom prst="down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8" name="下箭头 37"/>
          <p:cNvSpPr/>
          <p:nvPr/>
        </p:nvSpPr>
        <p:spPr bwMode="auto">
          <a:xfrm rot="19017510">
            <a:off x="5882552" y="2582750"/>
            <a:ext cx="547248" cy="720080"/>
          </a:xfrm>
          <a:prstGeom prst="down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 name="TextBox 11"/>
          <p:cNvSpPr txBox="1"/>
          <p:nvPr/>
        </p:nvSpPr>
        <p:spPr>
          <a:xfrm>
            <a:off x="856384" y="3392685"/>
            <a:ext cx="3499592" cy="369332"/>
          </a:xfrm>
          <a:prstGeom prst="rect">
            <a:avLst/>
          </a:prstGeom>
          <a:noFill/>
        </p:spPr>
        <p:txBody>
          <a:bodyPr wrap="square" rtlCol="0">
            <a:spAutoFit/>
          </a:bodyPr>
          <a:lstStyle/>
          <a:p>
            <a:r>
              <a:rPr lang="zh-CN" altLang="en-US" dirty="0"/>
              <a:t>系统</a:t>
            </a:r>
            <a:r>
              <a:rPr lang="zh-CN" altLang="en-US" dirty="0" smtClean="0"/>
              <a:t>的用户范围广且分散各地</a:t>
            </a:r>
            <a:endParaRPr lang="zh-CN" altLang="en-US" dirty="0"/>
          </a:p>
        </p:txBody>
      </p:sp>
      <p:sp>
        <p:nvSpPr>
          <p:cNvPr id="13" name="TextBox 12"/>
          <p:cNvSpPr txBox="1"/>
          <p:nvPr/>
        </p:nvSpPr>
        <p:spPr>
          <a:xfrm>
            <a:off x="5373030" y="3384221"/>
            <a:ext cx="2799370" cy="646331"/>
          </a:xfrm>
          <a:prstGeom prst="rect">
            <a:avLst/>
          </a:prstGeom>
          <a:noFill/>
        </p:spPr>
        <p:txBody>
          <a:bodyPr wrap="square" rtlCol="0">
            <a:spAutoFit/>
          </a:bodyPr>
          <a:lstStyle/>
          <a:p>
            <a:r>
              <a:rPr lang="zh-CN" altLang="en-US" dirty="0"/>
              <a:t>系统</a:t>
            </a:r>
            <a:r>
              <a:rPr lang="zh-CN" altLang="en-US" dirty="0" smtClean="0"/>
              <a:t>的决策支持需要涵盖常见疾病的诊断</a:t>
            </a:r>
            <a:endParaRPr lang="zh-CN" altLang="en-US" dirty="0"/>
          </a:p>
        </p:txBody>
      </p:sp>
      <p:sp>
        <p:nvSpPr>
          <p:cNvPr id="41" name="圆角矩形 40"/>
          <p:cNvSpPr/>
          <p:nvPr/>
        </p:nvSpPr>
        <p:spPr bwMode="auto">
          <a:xfrm>
            <a:off x="2397352" y="5877272"/>
            <a:ext cx="3917248" cy="469371"/>
          </a:xfrm>
          <a:prstGeom prst="roundRect">
            <a:avLst/>
          </a:prstGeom>
          <a:solidFill>
            <a:schemeClr val="accent3">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42" name="文本框 2"/>
          <p:cNvSpPr txBox="1"/>
          <p:nvPr/>
        </p:nvSpPr>
        <p:spPr>
          <a:xfrm>
            <a:off x="2579366" y="5927291"/>
            <a:ext cx="3870256" cy="369332"/>
          </a:xfrm>
          <a:prstGeom prst="rect">
            <a:avLst/>
          </a:prstGeom>
          <a:noFill/>
        </p:spPr>
        <p:txBody>
          <a:bodyPr wrap="square" rtlCol="0">
            <a:spAutoFit/>
          </a:bodyPr>
          <a:lstStyle/>
          <a:p>
            <a:r>
              <a:rPr lang="zh-CN" altLang="en-US" b="1" dirty="0" smtClean="0"/>
              <a:t>具备开放性、可扩展性的系统框架</a:t>
            </a:r>
            <a:endParaRPr lang="zh-CN" altLang="en-US" b="1" dirty="0"/>
          </a:p>
        </p:txBody>
      </p:sp>
      <p:pic>
        <p:nvPicPr>
          <p:cNvPr id="43" name="Picture 2" descr="D:\毕设\pictrute\p25-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7752" y="4030552"/>
            <a:ext cx="1554170" cy="166497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360data\重要数据\我的图片\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6813" y="3707386"/>
            <a:ext cx="2362200" cy="193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5220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9</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研究内容</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矩形 1"/>
          <p:cNvSpPr/>
          <p:nvPr/>
        </p:nvSpPr>
        <p:spPr>
          <a:xfrm>
            <a:off x="616144" y="2132856"/>
            <a:ext cx="7632848" cy="2585323"/>
          </a:xfrm>
          <a:prstGeom prst="rect">
            <a:avLst/>
          </a:prstGeom>
        </p:spPr>
        <p:txBody>
          <a:bodyPr wrap="square">
            <a:spAutoFit/>
          </a:bodyPr>
          <a:lstStyle/>
          <a:p>
            <a:pPr marL="285750" lvl="0" indent="-285750" algn="just">
              <a:lnSpc>
                <a:spcPct val="150000"/>
              </a:lnSpc>
              <a:spcAft>
                <a:spcPts val="0"/>
              </a:spcAft>
              <a:buFont typeface="Wingdings" pitchFamily="2" charset="2"/>
              <a:buChar char="Ø"/>
            </a:pPr>
            <a:r>
              <a:rPr lang="zh-CN" altLang="zh-CN" kern="100" dirty="0">
                <a:latin typeface="Calibri"/>
                <a:cs typeface="Times New Roman"/>
              </a:rPr>
              <a:t>调研社区医疗的现况</a:t>
            </a:r>
            <a:r>
              <a:rPr lang="zh-CN" altLang="zh-CN" kern="100" dirty="0" smtClean="0">
                <a:latin typeface="Calibri"/>
                <a:cs typeface="Times New Roman"/>
              </a:rPr>
              <a:t>，</a:t>
            </a:r>
            <a:r>
              <a:rPr lang="zh-CN" altLang="en-US" kern="100" dirty="0" smtClean="0">
                <a:latin typeface="Calibri"/>
                <a:cs typeface="Times New Roman"/>
              </a:rPr>
              <a:t>为解决社区医疗问题</a:t>
            </a:r>
            <a:r>
              <a:rPr lang="zh-CN" altLang="en-US" kern="100" dirty="0">
                <a:latin typeface="Calibri"/>
                <a:cs typeface="Times New Roman"/>
              </a:rPr>
              <a:t>，提出满足</a:t>
            </a:r>
            <a:r>
              <a:rPr lang="zh-CN" altLang="en-US" kern="100" dirty="0" smtClean="0">
                <a:latin typeface="Calibri"/>
                <a:cs typeface="Times New Roman"/>
              </a:rPr>
              <a:t>社区医疗需求的临床决策支持系统的服务模式，基于此模式分析研究社区疾病诊断决策支持系统</a:t>
            </a:r>
            <a:endParaRPr lang="en-US" altLang="zh-CN" kern="100" dirty="0">
              <a:latin typeface="Calibri"/>
              <a:cs typeface="Times New Roman"/>
            </a:endParaRPr>
          </a:p>
          <a:p>
            <a:pPr marL="285750" lvl="0" indent="-285750" algn="just">
              <a:lnSpc>
                <a:spcPct val="150000"/>
              </a:lnSpc>
              <a:spcAft>
                <a:spcPts val="0"/>
              </a:spcAft>
              <a:buFont typeface="Wingdings" pitchFamily="2" charset="2"/>
              <a:buChar char="Ø"/>
            </a:pPr>
            <a:r>
              <a:rPr lang="zh-CN" altLang="en-US" kern="100" dirty="0" smtClean="0">
                <a:latin typeface="Calibri"/>
                <a:cs typeface="Times New Roman"/>
              </a:rPr>
              <a:t>针对以上关键问题，设计</a:t>
            </a:r>
            <a:r>
              <a:rPr lang="zh-CN" altLang="en-US" kern="100" dirty="0">
                <a:latin typeface="Calibri"/>
                <a:cs typeface="Times New Roman"/>
              </a:rPr>
              <a:t>面向社区的临床决策系统的</a:t>
            </a:r>
            <a:r>
              <a:rPr lang="zh-CN" altLang="en-US" kern="100" dirty="0" smtClean="0">
                <a:latin typeface="Calibri"/>
                <a:cs typeface="Times New Roman"/>
              </a:rPr>
              <a:t>总体架构</a:t>
            </a:r>
            <a:endParaRPr lang="en-US" altLang="zh-CN" kern="100" dirty="0" smtClean="0">
              <a:latin typeface="Calibri"/>
              <a:cs typeface="Times New Roman"/>
            </a:endParaRPr>
          </a:p>
          <a:p>
            <a:pPr marL="285750" lvl="0" indent="-285750" algn="just">
              <a:lnSpc>
                <a:spcPct val="150000"/>
              </a:lnSpc>
              <a:spcAft>
                <a:spcPts val="0"/>
              </a:spcAft>
              <a:buFont typeface="Wingdings" pitchFamily="2" charset="2"/>
              <a:buChar char="Ø"/>
            </a:pPr>
            <a:r>
              <a:rPr lang="zh-CN" altLang="en-US" kern="100" dirty="0">
                <a:latin typeface="Calibri"/>
                <a:cs typeface="Times New Roman"/>
              </a:rPr>
              <a:t>以</a:t>
            </a:r>
            <a:r>
              <a:rPr lang="zh-CN" altLang="en-US" kern="100" dirty="0" smtClean="0">
                <a:latin typeface="Calibri"/>
                <a:cs typeface="Times New Roman"/>
              </a:rPr>
              <a:t>头痛</a:t>
            </a:r>
            <a:r>
              <a:rPr lang="zh-CN" altLang="en-US" kern="100" dirty="0">
                <a:latin typeface="Calibri"/>
                <a:cs typeface="Times New Roman"/>
              </a:rPr>
              <a:t>和老年痴呆</a:t>
            </a:r>
            <a:r>
              <a:rPr lang="zh-CN" altLang="en-US" kern="100" dirty="0" smtClean="0">
                <a:latin typeface="Calibri"/>
                <a:cs typeface="Times New Roman"/>
              </a:rPr>
              <a:t>症两种疾病为例，设计并实现原发性头痛的临床诊断决策支持系统和老年痴呆症诊断</a:t>
            </a:r>
            <a:r>
              <a:rPr lang="zh-CN" altLang="zh-CN" dirty="0" smtClean="0">
                <a:latin typeface="Calibri"/>
                <a:cs typeface="Times New Roman"/>
              </a:rPr>
              <a:t>决策支持系统</a:t>
            </a:r>
            <a:r>
              <a:rPr lang="zh-CN" altLang="en-US" dirty="0" smtClean="0">
                <a:latin typeface="Calibri"/>
                <a:cs typeface="Times New Roman"/>
              </a:rPr>
              <a:t>，并对系统进行临床评估</a:t>
            </a:r>
            <a:endParaRPr lang="en-US" altLang="zh-CN" dirty="0" smtClean="0">
              <a:latin typeface="Calibri"/>
              <a:cs typeface="Times New Roman"/>
            </a:endParaRPr>
          </a:p>
        </p:txBody>
      </p:sp>
    </p:spTree>
    <p:extLst>
      <p:ext uri="{BB962C8B-B14F-4D97-AF65-F5344CB8AC3E}">
        <p14:creationId xmlns:p14="http://schemas.microsoft.com/office/powerpoint/2010/main" val="17166239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C7EDCB"/>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Theme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Theme">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Theme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Office">
      <a:dk1>
        <a:sysClr val="windowText" lastClr="000000"/>
      </a:dk1>
      <a:lt1>
        <a:sysClr val="window" lastClr="C7EDCB"/>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11741</TotalTime>
  <Words>3215</Words>
  <Application>Microsoft Office PowerPoint</Application>
  <PresentationFormat>全屏显示(4:3)</PresentationFormat>
  <Paragraphs>583</Paragraphs>
  <Slides>47</Slides>
  <Notes>17</Notes>
  <HiddenSlides>0</HiddenSlides>
  <MMClips>0</MMClips>
  <ScaleCrop>false</ScaleCrop>
  <HeadingPairs>
    <vt:vector size="4" baseType="variant">
      <vt:variant>
        <vt:lpstr>主题</vt:lpstr>
      </vt:variant>
      <vt:variant>
        <vt:i4>3</vt:i4>
      </vt:variant>
      <vt:variant>
        <vt:lpstr>幻灯片标题</vt:lpstr>
      </vt:variant>
      <vt:variant>
        <vt:i4>47</vt:i4>
      </vt:variant>
    </vt:vector>
  </HeadingPairs>
  <TitlesOfParts>
    <vt:vector size="50" baseType="lpstr">
      <vt:lpstr>Office 主题​​</vt:lpstr>
      <vt:lpstr>默认设计模板</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FGJ</dc:creator>
  <cp:lastModifiedBy>FGJ</cp:lastModifiedBy>
  <cp:revision>547</cp:revision>
  <dcterms:created xsi:type="dcterms:W3CDTF">2013-12-18T05:22:15Z</dcterms:created>
  <dcterms:modified xsi:type="dcterms:W3CDTF">2014-01-09T14:07:44Z</dcterms:modified>
</cp:coreProperties>
</file>